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2"/>
  </p:notesMasterIdLst>
  <p:sldIdLst>
    <p:sldId id="256" r:id="rId2"/>
    <p:sldId id="495" r:id="rId3"/>
    <p:sldId id="496" r:id="rId4"/>
    <p:sldId id="257" r:id="rId5"/>
    <p:sldId id="474" r:id="rId6"/>
    <p:sldId id="487" r:id="rId7"/>
    <p:sldId id="488" r:id="rId8"/>
    <p:sldId id="489" r:id="rId9"/>
    <p:sldId id="494" r:id="rId10"/>
    <p:sldId id="498" r:id="rId11"/>
    <p:sldId id="268" r:id="rId12"/>
    <p:sldId id="269" r:id="rId13"/>
    <p:sldId id="267" r:id="rId14"/>
    <p:sldId id="270" r:id="rId15"/>
    <p:sldId id="271" r:id="rId16"/>
    <p:sldId id="475" r:id="rId17"/>
    <p:sldId id="476" r:id="rId18"/>
    <p:sldId id="477" r:id="rId19"/>
    <p:sldId id="478" r:id="rId20"/>
    <p:sldId id="479" r:id="rId21"/>
    <p:sldId id="480" r:id="rId22"/>
    <p:sldId id="481" r:id="rId23"/>
    <p:sldId id="482" r:id="rId24"/>
    <p:sldId id="483" r:id="rId25"/>
    <p:sldId id="484" r:id="rId26"/>
    <p:sldId id="485" r:id="rId27"/>
    <p:sldId id="486" r:id="rId28"/>
    <p:sldId id="273" r:id="rId29"/>
    <p:sldId id="502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15" r:id="rId66"/>
    <p:sldId id="317" r:id="rId67"/>
    <p:sldId id="318" r:id="rId68"/>
    <p:sldId id="319" r:id="rId69"/>
    <p:sldId id="320" r:id="rId70"/>
    <p:sldId id="321" r:id="rId71"/>
    <p:sldId id="323" r:id="rId72"/>
    <p:sldId id="324" r:id="rId73"/>
    <p:sldId id="326" r:id="rId74"/>
    <p:sldId id="327" r:id="rId75"/>
    <p:sldId id="328" r:id="rId76"/>
    <p:sldId id="504" r:id="rId77"/>
    <p:sldId id="329" r:id="rId78"/>
    <p:sldId id="330" r:id="rId79"/>
    <p:sldId id="331" r:id="rId80"/>
    <p:sldId id="332" r:id="rId81"/>
    <p:sldId id="333" r:id="rId82"/>
    <p:sldId id="334" r:id="rId83"/>
    <p:sldId id="503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  <p:sldId id="456" r:id="rId204"/>
    <p:sldId id="457" r:id="rId205"/>
    <p:sldId id="458" r:id="rId206"/>
    <p:sldId id="459" r:id="rId207"/>
    <p:sldId id="460" r:id="rId208"/>
    <p:sldId id="461" r:id="rId209"/>
    <p:sldId id="462" r:id="rId210"/>
    <p:sldId id="463" r:id="rId211"/>
    <p:sldId id="464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  <p:sldId id="472" r:id="rId220"/>
    <p:sldId id="473" r:id="rId22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>
      <p:cViewPr varScale="1">
        <p:scale>
          <a:sx n="107" d="100"/>
          <a:sy n="107" d="100"/>
        </p:scale>
        <p:origin x="176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C82AF-A91E-4F54-BE2C-9AF35A252809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897DF-98ED-4E1D-BD6F-2D0F06DC5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28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74800" y="1520769"/>
            <a:ext cx="3994399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3536E-6718-4A31-B7D6-1F41EFD688FE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EFF42-6497-44E4-9990-90FBADB58EB0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5927" y="1538435"/>
            <a:ext cx="3826510" cy="4037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317BE-EF8F-4E10-A9F8-F995C710DDF8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B24DC-640C-4FBC-B684-7DDD80CCBD34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D3521-01E3-42ED-AAF3-78D8AB430B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0"/>
            <a:ext cx="1600200" cy="1600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D8F02-E193-4762-AFC7-BD974851D10D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41020" y="0"/>
            <a:ext cx="1502979" cy="13062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8042" y="482925"/>
            <a:ext cx="232791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586" y="2998314"/>
            <a:ext cx="8072827" cy="3514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EB683-212B-4437-944D-320BAFC88E49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E872FB-E7CE-4EBA-942C-E5D4A3DB787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0"/>
            <a:ext cx="1600200" cy="1600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/and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/andr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hyperlink" Target="https://abhiandroid.com/ui/framelayout/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android.com/tools" TargetMode="External"/><Relationship Id="rId2" Type="http://schemas.openxmlformats.org/officeDocument/2006/relationships/hyperlink" Target="http://schemas.android.com/apk/res/and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/androi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/and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c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ser_interface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sdk/index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3048000"/>
            <a:ext cx="1006316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Subject Code: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SITA1601 </a:t>
            </a:r>
            <a:br>
              <a:rPr lang="en-IN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Subject Name: </a:t>
            </a:r>
            <a:r>
              <a:rPr lang="en-US" sz="3200" b="1" spc="-5" dirty="0">
                <a:latin typeface="Times New Roman" pitchFamily="18" charset="0"/>
                <a:cs typeface="Times New Roman" pitchFamily="18" charset="0"/>
              </a:rPr>
              <a:t>Mobile</a:t>
            </a:r>
            <a:r>
              <a:rPr lang="en-US" sz="3200" b="1" spc="-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spc="-5" dirty="0">
                <a:latin typeface="Times New Roman" pitchFamily="18" charset="0"/>
                <a:cs typeface="Times New Roman" pitchFamily="18" charset="0"/>
              </a:rPr>
              <a:t>Application Development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endParaRPr lang="en-IN" sz="3000" b="1" dirty="0">
              <a:latin typeface="Times New Roman" pitchFamily="18" charset="0"/>
              <a:cs typeface="Times New Roman" pitchFamily="18" charset="0"/>
            </a:endParaRPr>
          </a:p>
          <a:p>
            <a:endParaRPr lang="en-IN" sz="3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Faculty Handling: </a:t>
            </a:r>
            <a:r>
              <a:rPr lang="en-IN" sz="3000" b="1" dirty="0" err="1">
                <a:latin typeface="Times New Roman" pitchFamily="18" charset="0"/>
                <a:cs typeface="Times New Roman" pitchFamily="18" charset="0"/>
              </a:rPr>
              <a:t>Dr.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 R. M. </a:t>
            </a:r>
            <a:r>
              <a:rPr lang="en-IN" sz="3000" b="1" dirty="0" err="1">
                <a:latin typeface="Times New Roman" pitchFamily="18" charset="0"/>
                <a:cs typeface="Times New Roman" pitchFamily="18" charset="0"/>
              </a:rPr>
              <a:t>Gomathi</a:t>
            </a:r>
            <a:endParaRPr lang="en-IN" sz="3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                                </a:t>
            </a:r>
            <a:r>
              <a:rPr lang="en-IN" sz="3000" b="1" dirty="0" err="1">
                <a:latin typeface="Times New Roman" pitchFamily="18" charset="0"/>
                <a:cs typeface="Times New Roman" pitchFamily="18" charset="0"/>
              </a:rPr>
              <a:t>Dr.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 Mohana Prasad</a:t>
            </a:r>
            <a:br>
              <a:rPr lang="en-IN" sz="3600" b="1" dirty="0">
                <a:latin typeface="Times New Roman" pitchFamily="18" charset="0"/>
                <a:cs typeface="Times New Roman" pitchFamily="18" charset="0"/>
              </a:rPr>
            </a:b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-20216"/>
            <a:ext cx="8996362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4A088-B2E8-45BA-A1D2-250B3185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E98A0-A801-4C9E-8559-D055B183C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CC62C-7F0E-4A8E-AF75-2FE3B22750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4843D93-5CE1-4DBA-9200-0EB99F2DDAE0}"/>
              </a:ext>
            </a:extLst>
          </p:cNvPr>
          <p:cNvSpPr txBox="1">
            <a:spLocks/>
          </p:cNvSpPr>
          <p:nvPr/>
        </p:nvSpPr>
        <p:spPr>
          <a:xfrm>
            <a:off x="535586" y="1522514"/>
            <a:ext cx="90765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IN" sz="3600" kern="0" dirty="0"/>
              <a:t>1G - Characteristics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281815A-127C-4908-ACD1-4D0707C0B5E7}"/>
              </a:ext>
            </a:extLst>
          </p:cNvPr>
          <p:cNvSpPr txBox="1"/>
          <p:nvPr/>
        </p:nvSpPr>
        <p:spPr>
          <a:xfrm>
            <a:off x="381000" y="2581910"/>
            <a:ext cx="8305800" cy="3969035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First </a:t>
            </a:r>
            <a:r>
              <a:rPr sz="3200" spc="-5" dirty="0">
                <a:latin typeface="Arial"/>
                <a:cs typeface="Arial"/>
              </a:rPr>
              <a:t>generation </a:t>
            </a:r>
            <a:r>
              <a:rPr lang="en-IN" sz="3200" spc="-5" dirty="0" err="1">
                <a:latin typeface="Arial"/>
                <a:cs typeface="Arial"/>
              </a:rPr>
              <a:t>analog</a:t>
            </a:r>
            <a:r>
              <a:rPr lang="en-IN" sz="3200" spc="-5" dirty="0"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cellular</a:t>
            </a:r>
            <a:r>
              <a:rPr sz="32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3200" spc="-55" dirty="0">
                <a:solidFill>
                  <a:srgbClr val="FF0000"/>
                </a:solidFill>
                <a:latin typeface="Arial"/>
                <a:cs typeface="Arial"/>
              </a:rPr>
              <a:t>technology</a:t>
            </a:r>
            <a:endParaRPr sz="3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Radio signals </a:t>
            </a:r>
            <a:r>
              <a:rPr lang="en-IN" sz="3200" spc="-15" dirty="0">
                <a:latin typeface="Arial"/>
                <a:cs typeface="Arial"/>
              </a:rPr>
              <a:t>-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analog</a:t>
            </a:r>
            <a:endParaRPr sz="320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IN" sz="3200" spc="-5" dirty="0">
                <a:latin typeface="Arial"/>
                <a:cs typeface="Arial"/>
              </a:rPr>
              <a:t>Poor voice quality</a:t>
            </a: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Technologies </a:t>
            </a:r>
            <a:r>
              <a:rPr sz="3200" dirty="0">
                <a:latin typeface="Arial"/>
                <a:cs typeface="Arial"/>
              </a:rPr>
              <a:t>-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AMPS </a:t>
            </a:r>
            <a:r>
              <a:rPr sz="3200" dirty="0">
                <a:latin typeface="Arial"/>
                <a:cs typeface="Arial"/>
              </a:rPr>
              <a:t>(A</a:t>
            </a:r>
            <a:r>
              <a:rPr lang="en-IN" sz="3200" dirty="0" err="1">
                <a:latin typeface="Arial"/>
                <a:cs typeface="Arial"/>
              </a:rPr>
              <a:t>nalog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Mobile  Phone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System)</a:t>
            </a: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IN" sz="3200" dirty="0">
                <a:latin typeface="Arial"/>
                <a:cs typeface="Arial"/>
              </a:rPr>
              <a:t>Large phones with limited battery - </a:t>
            </a:r>
            <a:r>
              <a:rPr sz="3200" dirty="0">
                <a:latin typeface="Arial"/>
                <a:cs typeface="Arial"/>
              </a:rPr>
              <a:t>First </a:t>
            </a:r>
            <a:r>
              <a:rPr sz="3200" spc="-5" dirty="0">
                <a:latin typeface="Arial"/>
                <a:cs typeface="Arial"/>
              </a:rPr>
              <a:t>Blackberry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(850)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364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1354"/>
            <a:ext cx="7929880" cy="4612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&lt;RelativeLayout  </a:t>
            </a:r>
            <a:r>
              <a:rPr sz="3200" spc="-5" dirty="0">
                <a:latin typeface="Arial"/>
                <a:cs typeface="Arial"/>
              </a:rPr>
              <a:t>xmlns:andro</a:t>
            </a:r>
            <a:r>
              <a:rPr sz="3200" spc="-5" dirty="0">
                <a:latin typeface="Arial"/>
                <a:cs typeface="Arial"/>
                <a:hlinkClick r:id="rId2"/>
              </a:rPr>
              <a:t>id="h</a:t>
            </a:r>
            <a:r>
              <a:rPr sz="3200" spc="-5" dirty="0">
                <a:latin typeface="Arial"/>
                <a:cs typeface="Arial"/>
              </a:rPr>
              <a:t>ttp</a:t>
            </a:r>
            <a:r>
              <a:rPr sz="3200" spc="-5" dirty="0">
                <a:latin typeface="Arial"/>
                <a:cs typeface="Arial"/>
                <a:hlinkClick r:id="rId2"/>
              </a:rPr>
              <a:t>://schemas.android.co </a:t>
            </a:r>
            <a:r>
              <a:rPr sz="3200" spc="-5" dirty="0">
                <a:latin typeface="Arial"/>
                <a:cs typeface="Arial"/>
              </a:rPr>
              <a:t> m/apk/res/android"  android:layout_width="fill_parent"  </a:t>
            </a:r>
            <a:r>
              <a:rPr sz="3200" spc="-10" dirty="0">
                <a:latin typeface="Arial"/>
                <a:cs typeface="Arial"/>
              </a:rPr>
              <a:t>android:layout_height="fill_parent"  android:paddingLeft="16dp"  </a:t>
            </a:r>
            <a:r>
              <a:rPr sz="3200" spc="-5" dirty="0">
                <a:latin typeface="Arial"/>
                <a:cs typeface="Arial"/>
              </a:rPr>
              <a:t>android:paddingRight="16dp"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&lt;!-- More GUI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components go here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--&gt;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&lt;/RelativeLayout&gt;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819400" y="1524006"/>
            <a:ext cx="3276600" cy="489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101</a:t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5404" y="482925"/>
            <a:ext cx="34785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Table</a:t>
            </a:r>
            <a:r>
              <a:rPr spc="-55" dirty="0"/>
              <a:t> </a:t>
            </a:r>
            <a:r>
              <a:rPr dirty="0"/>
              <a:t>Layout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849"/>
            <a:ext cx="4401185" cy="426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73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TableLayout going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 arranged groups of views into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rows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and columns.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&lt;TableRow&gt; </a:t>
            </a:r>
            <a:r>
              <a:rPr sz="2400" spc="-5" dirty="0">
                <a:latin typeface="Arial"/>
                <a:cs typeface="Arial"/>
              </a:rPr>
              <a:t>element 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build </a:t>
            </a:r>
            <a:r>
              <a:rPr sz="2400" dirty="0">
                <a:latin typeface="Arial"/>
                <a:cs typeface="Arial"/>
              </a:rPr>
              <a:t>a row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table.</a:t>
            </a:r>
            <a:endParaRPr sz="2400">
              <a:latin typeface="Arial"/>
              <a:cs typeface="Arial"/>
            </a:endParaRPr>
          </a:p>
          <a:p>
            <a:pPr marL="355600" marR="22288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 </a:t>
            </a:r>
            <a:r>
              <a:rPr sz="2400" dirty="0">
                <a:latin typeface="Arial"/>
                <a:cs typeface="Arial"/>
              </a:rPr>
              <a:t>row </a:t>
            </a:r>
            <a:r>
              <a:rPr sz="2400" spc="-5" dirty="0">
                <a:latin typeface="Arial"/>
                <a:cs typeface="Arial"/>
              </a:rPr>
              <a:t>has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zero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or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more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cells</a:t>
            </a:r>
            <a:r>
              <a:rPr sz="2400" spc="-5" dirty="0">
                <a:latin typeface="Arial"/>
                <a:cs typeface="Arial"/>
              </a:rPr>
              <a:t>; each cell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hold one  View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object</a:t>
            </a:r>
            <a:endParaRPr sz="2400">
              <a:latin typeface="Arial"/>
              <a:cs typeface="Arial"/>
            </a:endParaRPr>
          </a:p>
          <a:p>
            <a:pPr marL="355600" marR="328295" indent="-34353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439420" algn="l"/>
                <a:tab pos="440055" algn="l"/>
              </a:tabLst>
            </a:pPr>
            <a:r>
              <a:rPr dirty="0"/>
              <a:t>	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don’t display border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lines 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their rows, </a:t>
            </a:r>
            <a:r>
              <a:rPr sz="2400" spc="-5" dirty="0">
                <a:latin typeface="Arial"/>
                <a:cs typeface="Arial"/>
              </a:rPr>
              <a:t>columns, or  cells.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2458" y="1486394"/>
            <a:ext cx="3179379" cy="4901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102</a:t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482925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289050"/>
          <a:ext cx="8458200" cy="5151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7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android:id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7281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This is the ID which  uniquely identifies the  layout.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727">
                <a:tc>
                  <a:txBody>
                    <a:bodyPr/>
                    <a:lstStyle/>
                    <a:p>
                      <a:pPr marL="91440" marR="2444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d:</a:t>
                      </a:r>
                      <a:r>
                        <a:rPr sz="2800" spc="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eCo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2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ns</a:t>
                      </a: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33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This specifies the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zero- 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based index of the  columns to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collapse.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8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android:shrinkColumns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549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zero-based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index 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the columns to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shrink.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android:stretchColumns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5499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zero-based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index 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the columns to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stretch.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103</a:t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849"/>
            <a:ext cx="7972425" cy="491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&lt;TableLayout  </a:t>
            </a:r>
            <a:r>
              <a:rPr sz="2400" spc="-5" dirty="0">
                <a:latin typeface="Arial"/>
                <a:cs typeface="Arial"/>
              </a:rPr>
              <a:t>xmlns:androi</a:t>
            </a:r>
            <a:r>
              <a:rPr sz="2400" spc="-5" dirty="0">
                <a:latin typeface="Arial"/>
                <a:cs typeface="Arial"/>
                <a:hlinkClick r:id="rId2"/>
              </a:rPr>
              <a:t>d="htt</a:t>
            </a:r>
            <a:r>
              <a:rPr sz="2400" spc="-5" dirty="0">
                <a:latin typeface="Arial"/>
                <a:cs typeface="Arial"/>
              </a:rPr>
              <a:t>p:/</a:t>
            </a:r>
            <a:r>
              <a:rPr sz="2400" spc="-5" dirty="0">
                <a:latin typeface="Arial"/>
                <a:cs typeface="Arial"/>
                <a:hlinkClick r:id="rId2"/>
              </a:rPr>
              <a:t>/schemas.android.com/apk/res/and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roid" </a:t>
            </a:r>
            <a:endParaRPr lang="en-US" sz="240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Arial"/>
                <a:cs typeface="Arial"/>
              </a:rPr>
              <a:t>   </a:t>
            </a:r>
            <a:r>
              <a:rPr sz="2400" spc="-5" dirty="0" err="1">
                <a:latin typeface="Arial"/>
                <a:cs typeface="Arial"/>
              </a:rPr>
              <a:t>android:layout_width</a:t>
            </a:r>
            <a:r>
              <a:rPr sz="2400" spc="-5" dirty="0">
                <a:latin typeface="Arial"/>
                <a:cs typeface="Arial"/>
              </a:rPr>
              <a:t>="fill_parent"  android:layout_height="fill_parent"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&lt;TableRow</a:t>
            </a:r>
            <a:endParaRPr sz="2400" dirty="0">
              <a:latin typeface="Arial"/>
              <a:cs typeface="Arial"/>
            </a:endParaRPr>
          </a:p>
          <a:p>
            <a:pPr marL="927100" marR="222821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android:layout_width="fill_parent"  android:layout_height="fill_parent"&gt;</a:t>
            </a:r>
            <a:endParaRPr sz="24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&lt;!-- More GUI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components go here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--&gt;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&lt;/TableRow&gt;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&lt;!-- More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Table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rows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go here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--&gt;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&lt;/TableLayout&gt;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104</a:t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438400" y="1447800"/>
            <a:ext cx="3810000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105</a:t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0202" y="482925"/>
            <a:ext cx="44069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Absolute</a:t>
            </a:r>
            <a:r>
              <a:rPr spc="-60" dirty="0"/>
              <a:t> </a:t>
            </a:r>
            <a:r>
              <a:rPr dirty="0"/>
              <a:t>Layout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401"/>
            <a:ext cx="4065904" cy="4378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97205" indent="-34353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Absolute Layout lets  you </a:t>
            </a:r>
            <a:r>
              <a:rPr sz="2800" dirty="0">
                <a:latin typeface="Arial"/>
                <a:cs typeface="Arial"/>
              </a:rPr>
              <a:t>specify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exact  locations </a:t>
            </a:r>
            <a:r>
              <a:rPr sz="2800" spc="-5" dirty="0">
                <a:latin typeface="Arial"/>
                <a:cs typeface="Arial"/>
              </a:rPr>
              <a:t>(x/y  coordinates)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0" dirty="0">
                <a:latin typeface="Arial"/>
                <a:cs typeface="Arial"/>
              </a:rPr>
              <a:t>its  </a:t>
            </a:r>
            <a:r>
              <a:rPr sz="2800" spc="-5" dirty="0">
                <a:latin typeface="Arial"/>
                <a:cs typeface="Arial"/>
              </a:rPr>
              <a:t>children.</a:t>
            </a:r>
            <a:endParaRPr sz="2800" dirty="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Absolute layouts are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 less flexible and harder  to maintain </a:t>
            </a:r>
            <a:r>
              <a:rPr sz="2800" dirty="0">
                <a:latin typeface="Arial"/>
                <a:cs typeface="Arial"/>
              </a:rPr>
              <a:t>than other  </a:t>
            </a:r>
            <a:r>
              <a:rPr sz="2800" spc="-5" dirty="0">
                <a:latin typeface="Arial"/>
                <a:cs typeface="Arial"/>
              </a:rPr>
              <a:t>types of layouts without  absolute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positioning.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5400" y="1524073"/>
            <a:ext cx="2994526" cy="4865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106</a:t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482925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974850"/>
          <a:ext cx="8229600" cy="3352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android:id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557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This is the ID which uniquely  identifies the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layout.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8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android:layout_x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08394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This specifies the 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x- 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coordinate of the</a:t>
                      </a:r>
                      <a:r>
                        <a:rPr sz="2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35" dirty="0">
                          <a:latin typeface="Arial"/>
                          <a:cs typeface="Arial"/>
                        </a:rPr>
                        <a:t>view.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8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android:layout_y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08394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This specifies the 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y- 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coordinate of the</a:t>
                      </a:r>
                      <a:r>
                        <a:rPr sz="2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35" dirty="0">
                          <a:latin typeface="Arial"/>
                          <a:cs typeface="Arial"/>
                        </a:rPr>
                        <a:t>view.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107</a:t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849"/>
            <a:ext cx="8074025" cy="4855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&lt;AbsoluteLayout  </a:t>
            </a:r>
            <a:r>
              <a:rPr sz="2400" spc="-5" dirty="0">
                <a:latin typeface="Arial"/>
                <a:cs typeface="Arial"/>
              </a:rPr>
              <a:t>xmlns:androi</a:t>
            </a:r>
            <a:r>
              <a:rPr sz="2400" spc="-5" dirty="0">
                <a:latin typeface="Arial"/>
                <a:cs typeface="Arial"/>
                <a:hlinkClick r:id="rId2"/>
              </a:rPr>
              <a:t>d="htt</a:t>
            </a:r>
            <a:r>
              <a:rPr sz="2400" spc="-5" dirty="0">
                <a:latin typeface="Arial"/>
                <a:cs typeface="Arial"/>
              </a:rPr>
              <a:t>p:/</a:t>
            </a:r>
            <a:r>
              <a:rPr sz="2400" spc="-5" dirty="0">
                <a:latin typeface="Arial"/>
                <a:cs typeface="Arial"/>
                <a:hlinkClick r:id="rId2"/>
              </a:rPr>
              <a:t>/schemas.android.com/apk/res/andr </a:t>
            </a:r>
            <a:r>
              <a:rPr sz="2400" spc="-5" dirty="0">
                <a:latin typeface="Arial"/>
                <a:cs typeface="Arial"/>
              </a:rPr>
              <a:t> oid"</a:t>
            </a:r>
            <a:endParaRPr sz="2400" dirty="0">
              <a:latin typeface="Arial"/>
              <a:cs typeface="Arial"/>
            </a:endParaRPr>
          </a:p>
          <a:p>
            <a:pPr marL="355600" marR="289941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android:layout_width="fill_parent"  android:layout_height="fill_parent"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endParaRPr sz="2400" dirty="0">
              <a:latin typeface="Arial"/>
              <a:cs typeface="Arial"/>
            </a:endParaRPr>
          </a:p>
          <a:p>
            <a:pPr marL="927100" marR="2000250" indent="-5715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&lt;Button </a:t>
            </a:r>
            <a:r>
              <a:rPr sz="2400" spc="-10" dirty="0">
                <a:latin typeface="Arial"/>
                <a:cs typeface="Arial"/>
              </a:rPr>
              <a:t>android:layout_width="100dp"  </a:t>
            </a:r>
            <a:r>
              <a:rPr sz="2400" spc="-5" dirty="0">
                <a:latin typeface="Arial"/>
                <a:cs typeface="Arial"/>
              </a:rPr>
              <a:t>android:layout_height="wrap_content"  android:text="OK"</a:t>
            </a:r>
            <a:endParaRPr sz="2400" dirty="0">
              <a:latin typeface="Arial"/>
              <a:cs typeface="Arial"/>
            </a:endParaRPr>
          </a:p>
          <a:p>
            <a:pPr marL="927100" marR="3326129">
              <a:lnSpc>
                <a:spcPct val="12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android:layout_x="50px"  android:layout_y="361px"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/&gt;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&lt;!-- More GUI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components go here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--&gt;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&lt;/AbsoluteLayout&gt;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108</a:t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3200400" y="1828867"/>
            <a:ext cx="2946401" cy="4576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109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8976" y="1000539"/>
            <a:ext cx="8786743" cy="5272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200" y="482925"/>
            <a:ext cx="3693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Frame</a:t>
            </a:r>
            <a:r>
              <a:rPr spc="-65" dirty="0"/>
              <a:t> </a:t>
            </a:r>
            <a:r>
              <a:rPr spc="-5" dirty="0"/>
              <a:t>Layout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751" y="1388970"/>
            <a:ext cx="4216400" cy="533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Frame </a:t>
            </a:r>
            <a:r>
              <a:rPr sz="2400" spc="-5" dirty="0">
                <a:latin typeface="Arial"/>
                <a:cs typeface="Arial"/>
              </a:rPr>
              <a:t>Layout is </a:t>
            </a:r>
            <a:r>
              <a:rPr sz="2400" spc="-10" dirty="0">
                <a:latin typeface="Arial"/>
                <a:cs typeface="Arial"/>
              </a:rPr>
              <a:t>designed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block out an area on </a:t>
            </a:r>
            <a:r>
              <a:rPr sz="2400" dirty="0">
                <a:latin typeface="Arial"/>
                <a:cs typeface="Arial"/>
              </a:rPr>
              <a:t>the  screen to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display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single  item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55600" marR="87630" indent="-343535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Generally, </a:t>
            </a:r>
            <a:r>
              <a:rPr sz="2400" dirty="0">
                <a:latin typeface="Arial"/>
                <a:cs typeface="Arial"/>
              </a:rPr>
              <a:t>Frame </a:t>
            </a:r>
            <a:r>
              <a:rPr sz="2400" spc="-5" dirty="0">
                <a:latin typeface="Arial"/>
                <a:cs typeface="Arial"/>
              </a:rPr>
              <a:t>Layout  should be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hold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single </a:t>
            </a:r>
            <a:r>
              <a:rPr sz="2400" spc="-5" dirty="0">
                <a:latin typeface="Arial"/>
                <a:cs typeface="Arial"/>
              </a:rPr>
              <a:t>child view</a:t>
            </a:r>
            <a:r>
              <a:rPr lang="en-US" sz="2400" spc="-5" dirty="0">
                <a:latin typeface="Arial"/>
                <a:cs typeface="Arial"/>
              </a:rPr>
              <a:t>. </a:t>
            </a:r>
          </a:p>
          <a:p>
            <a:pPr marL="355600" marR="87630" indent="-343535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400" spc="-5" dirty="0">
                <a:latin typeface="Arial"/>
                <a:cs typeface="Arial"/>
              </a:rPr>
              <a:t>We can add multiple children to a </a:t>
            </a:r>
            <a:r>
              <a:rPr lang="en-US" sz="2400" spc="-5" dirty="0" err="1">
                <a:latin typeface="Arial"/>
                <a:cs typeface="Arial"/>
                <a:hlinkClick r:id="rId2" tooltip="FrameLayou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FrameLayout</a:t>
            </a:r>
            <a:r>
              <a:rPr lang="en-US" sz="2400" spc="-5" dirty="0">
                <a:latin typeface="Arial"/>
                <a:cs typeface="Arial"/>
              </a:rPr>
              <a:t> and control their position by assigning gravity to each child, using the </a:t>
            </a:r>
            <a:r>
              <a:rPr lang="en-US" sz="2400" spc="-5" dirty="0" err="1">
                <a:latin typeface="Arial"/>
                <a:cs typeface="Arial"/>
              </a:rPr>
              <a:t>android:layout_gravity</a:t>
            </a:r>
            <a:r>
              <a:rPr lang="en-US" sz="2400" spc="-5" dirty="0">
                <a:latin typeface="Arial"/>
                <a:cs typeface="Arial"/>
              </a:rPr>
              <a:t> attribute.</a:t>
            </a:r>
            <a:endParaRPr sz="2400" spc="-5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5400" y="1600200"/>
            <a:ext cx="3352800" cy="491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110</a:t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1354"/>
            <a:ext cx="7929880" cy="3636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&lt;FrameLayout  </a:t>
            </a:r>
            <a:r>
              <a:rPr sz="3200" spc="-5" dirty="0">
                <a:latin typeface="Arial"/>
                <a:cs typeface="Arial"/>
              </a:rPr>
              <a:t>xmlns:andro</a:t>
            </a:r>
            <a:r>
              <a:rPr sz="3200" spc="-5" dirty="0">
                <a:latin typeface="Arial"/>
                <a:cs typeface="Arial"/>
                <a:hlinkClick r:id="rId2"/>
              </a:rPr>
              <a:t>id="h</a:t>
            </a:r>
            <a:r>
              <a:rPr sz="3200" spc="-5" dirty="0">
                <a:latin typeface="Arial"/>
                <a:cs typeface="Arial"/>
              </a:rPr>
              <a:t>ttp</a:t>
            </a:r>
            <a:r>
              <a:rPr sz="3200" spc="-5" dirty="0">
                <a:latin typeface="Arial"/>
                <a:cs typeface="Arial"/>
                <a:hlinkClick r:id="rId2"/>
              </a:rPr>
              <a:t>://schemas.android.co </a:t>
            </a:r>
            <a:r>
              <a:rPr sz="3200" spc="-5" dirty="0">
                <a:latin typeface="Arial"/>
                <a:cs typeface="Arial"/>
              </a:rPr>
              <a:t> m/apk/res/android"  android:layout_width="fill_parent"  android:layout_height="fill_parent"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&lt;!-- More GUI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components go here</a:t>
            </a:r>
            <a:r>
              <a:rPr sz="32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--&gt;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&lt;/FrameLayout&gt;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111</a:t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1447810"/>
            <a:ext cx="6019800" cy="5089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112</a:t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7468" y="482925"/>
            <a:ext cx="2450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List</a:t>
            </a:r>
            <a:r>
              <a:rPr spc="-65" dirty="0"/>
              <a:t> </a:t>
            </a:r>
            <a:r>
              <a:rPr spc="-5" dirty="0"/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401"/>
            <a:ext cx="4207510" cy="4805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99695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List </a:t>
            </a:r>
            <a:r>
              <a:rPr sz="2800" spc="-10" dirty="0">
                <a:latin typeface="Arial"/>
                <a:cs typeface="Arial"/>
              </a:rPr>
              <a:t>View </a:t>
            </a:r>
            <a:r>
              <a:rPr sz="2800" spc="-5" dirty="0">
                <a:latin typeface="Arial"/>
                <a:cs typeface="Arial"/>
              </a:rPr>
              <a:t>is a view  which </a:t>
            </a:r>
            <a:r>
              <a:rPr sz="2800" dirty="0">
                <a:latin typeface="Arial"/>
                <a:cs typeface="Arial"/>
              </a:rPr>
              <a:t>groups several  </a:t>
            </a:r>
            <a:r>
              <a:rPr sz="2800" spc="-5" dirty="0">
                <a:latin typeface="Arial"/>
                <a:cs typeface="Arial"/>
              </a:rPr>
              <a:t>items and display </a:t>
            </a:r>
            <a:r>
              <a:rPr sz="2800" dirty="0">
                <a:latin typeface="Arial"/>
                <a:cs typeface="Arial"/>
              </a:rPr>
              <a:t>them  </a:t>
            </a:r>
            <a:r>
              <a:rPr sz="2800" spc="-5" dirty="0">
                <a:latin typeface="Arial"/>
                <a:cs typeface="Arial"/>
              </a:rPr>
              <a:t>in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vertical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scrollable</a:t>
            </a:r>
            <a:r>
              <a:rPr sz="2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Arial"/>
                <a:cs typeface="Arial"/>
              </a:rPr>
              <a:t>list</a:t>
            </a:r>
            <a:r>
              <a:rPr sz="2800" spc="5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The list </a:t>
            </a:r>
            <a:r>
              <a:rPr sz="2800" spc="-10" dirty="0">
                <a:latin typeface="Arial"/>
                <a:cs typeface="Arial"/>
              </a:rPr>
              <a:t>items </a:t>
            </a:r>
            <a:r>
              <a:rPr sz="2800" spc="-5" dirty="0">
                <a:latin typeface="Arial"/>
                <a:cs typeface="Arial"/>
              </a:rPr>
              <a:t>are  automatically </a:t>
            </a:r>
            <a:r>
              <a:rPr sz="2800" dirty="0">
                <a:latin typeface="Arial"/>
                <a:cs typeface="Arial"/>
              </a:rPr>
              <a:t>inserted to  </a:t>
            </a:r>
            <a:r>
              <a:rPr sz="2800" spc="-5" dirty="0">
                <a:latin typeface="Arial"/>
                <a:cs typeface="Arial"/>
              </a:rPr>
              <a:t>the list using</a:t>
            </a:r>
            <a:endParaRPr sz="2800">
              <a:latin typeface="Arial"/>
              <a:cs typeface="Arial"/>
            </a:endParaRPr>
          </a:p>
          <a:p>
            <a:pPr marL="355600" marR="40132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Arial"/>
                <a:cs typeface="Arial"/>
              </a:rPr>
              <a:t>an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Adapter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that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pulls  content from a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source 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such as an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array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or 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database.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54111" y="1420302"/>
            <a:ext cx="3378721" cy="5158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113</a:t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482925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365250"/>
          <a:ext cx="8229600" cy="5212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the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ID which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uniquely</a:t>
                      </a:r>
                      <a:r>
                        <a:rPr sz="2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identifies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layout.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android:divider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702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drawable or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color to</a:t>
                      </a:r>
                      <a:r>
                        <a:rPr sz="2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draw  between list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items.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android:dividerHeight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specifies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height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divider.</a:t>
                      </a:r>
                      <a:r>
                        <a:rPr sz="20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This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could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be in px,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dp, sp,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in, or</a:t>
                      </a:r>
                      <a:r>
                        <a:rPr sz="2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mm.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android:entries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822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Specifies the reference to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an array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resource that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will populate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ListView.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android:footerDividersEnable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051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When set to false, the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ListView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20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not 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draw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divider before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footer 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view.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default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20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true.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804">
                <a:tc>
                  <a:txBody>
                    <a:bodyPr/>
                    <a:lstStyle/>
                    <a:p>
                      <a:pPr marL="91440" marR="1238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android:headerDividersEnabl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97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When set to false, the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ListView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will not  draw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divider after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header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view.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default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true.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114</a:t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5849"/>
            <a:ext cx="7972425" cy="463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&lt;LinearLayout  </a:t>
            </a:r>
            <a:r>
              <a:rPr sz="2400" spc="-5" dirty="0">
                <a:latin typeface="Arial"/>
                <a:cs typeface="Arial"/>
              </a:rPr>
              <a:t>xmlns:androi</a:t>
            </a:r>
            <a:r>
              <a:rPr sz="2400" spc="-5" dirty="0">
                <a:latin typeface="Arial"/>
                <a:cs typeface="Arial"/>
                <a:hlinkClick r:id="rId2"/>
              </a:rPr>
              <a:t>d="htt</a:t>
            </a:r>
            <a:r>
              <a:rPr sz="2400" spc="-5" dirty="0">
                <a:latin typeface="Arial"/>
                <a:cs typeface="Arial"/>
              </a:rPr>
              <a:t>p:/</a:t>
            </a:r>
            <a:r>
              <a:rPr sz="2400" spc="-5" dirty="0">
                <a:latin typeface="Arial"/>
                <a:cs typeface="Arial"/>
                <a:hlinkClick r:id="rId2"/>
              </a:rPr>
              <a:t>/schemas.android.com/apk/res/and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roid" </a:t>
            </a:r>
            <a:r>
              <a:rPr sz="2400" spc="-5" dirty="0">
                <a:latin typeface="Arial"/>
                <a:cs typeface="Arial"/>
              </a:rPr>
              <a:t>xmlns:tool</a:t>
            </a:r>
            <a:r>
              <a:rPr sz="2400" spc="-5" dirty="0">
                <a:latin typeface="Arial"/>
                <a:cs typeface="Arial"/>
                <a:hlinkClick r:id="rId3"/>
              </a:rPr>
              <a:t>s="htt</a:t>
            </a:r>
            <a:r>
              <a:rPr sz="2400" spc="-5" dirty="0">
                <a:latin typeface="Arial"/>
                <a:cs typeface="Arial"/>
              </a:rPr>
              <a:t>p:/</a:t>
            </a:r>
            <a:r>
              <a:rPr sz="2400" spc="-5" dirty="0">
                <a:latin typeface="Arial"/>
                <a:cs typeface="Arial"/>
                <a:hlinkClick r:id="rId3"/>
              </a:rPr>
              <a:t>/schemas.android.com/tools" </a:t>
            </a:r>
            <a:r>
              <a:rPr sz="2400" spc="-5" dirty="0">
                <a:latin typeface="Arial"/>
                <a:cs typeface="Arial"/>
              </a:rPr>
              <a:t> android:layout_width="match_parent"  android:layout_height="match_parent"  android:orientation="vertical"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tools:context=".ListActivity"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 marL="1841500" marR="716280" indent="-9144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&lt;ListView android:id="@+id/mobile_list"  android:layout_width="match_parent"  android:layout_height="wrap_content"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&lt;/ListView&gt;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&lt;/LinearLayout&gt;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115</a:t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763311" y="1391727"/>
            <a:ext cx="3378721" cy="5158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116</a:t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9744" y="482925"/>
            <a:ext cx="26060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Grid</a:t>
            </a:r>
            <a:r>
              <a:rPr spc="-60" dirty="0"/>
              <a:t> </a:t>
            </a:r>
            <a:r>
              <a:rPr spc="-5" dirty="0"/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401"/>
            <a:ext cx="3967479" cy="4378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Grid View shows </a:t>
            </a:r>
            <a:r>
              <a:rPr sz="2800" dirty="0">
                <a:latin typeface="Arial"/>
                <a:cs typeface="Arial"/>
              </a:rPr>
              <a:t>items  </a:t>
            </a:r>
            <a:r>
              <a:rPr sz="2800" spc="-5" dirty="0">
                <a:latin typeface="Arial"/>
                <a:cs typeface="Arial"/>
              </a:rPr>
              <a:t>in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two-dimensional  scrolling grid </a:t>
            </a:r>
            <a:r>
              <a:rPr sz="2800" spc="-5" dirty="0">
                <a:latin typeface="Arial"/>
                <a:cs typeface="Arial"/>
              </a:rPr>
              <a:t>(rows &amp;  columns)</a:t>
            </a:r>
            <a:endParaRPr sz="2800" dirty="0">
              <a:latin typeface="Arial"/>
              <a:cs typeface="Arial"/>
            </a:endParaRPr>
          </a:p>
          <a:p>
            <a:pPr marL="355600" marR="140970" indent="-343535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The grid items are not  necessarily </a:t>
            </a:r>
            <a:r>
              <a:rPr lang="en-IN" sz="2800" spc="-5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redetermined but  </a:t>
            </a:r>
            <a:r>
              <a:rPr sz="2800" dirty="0">
                <a:latin typeface="Arial"/>
                <a:cs typeface="Arial"/>
              </a:rPr>
              <a:t>they </a:t>
            </a:r>
            <a:r>
              <a:rPr sz="2800" spc="-5" dirty="0">
                <a:latin typeface="Arial"/>
                <a:cs typeface="Arial"/>
              </a:rPr>
              <a:t>automatically  </a:t>
            </a:r>
            <a:r>
              <a:rPr sz="2800" dirty="0">
                <a:latin typeface="Arial"/>
                <a:cs typeface="Arial"/>
              </a:rPr>
              <a:t>inserted to </a:t>
            </a:r>
            <a:r>
              <a:rPr sz="2800" spc="-5" dirty="0">
                <a:latin typeface="Arial"/>
                <a:cs typeface="Arial"/>
              </a:rPr>
              <a:t>the layout  using 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ListAdapter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7800" y="1524000"/>
            <a:ext cx="2959468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117</a:t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8470" y="482925"/>
            <a:ext cx="46875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Grid </a:t>
            </a:r>
            <a:r>
              <a:rPr spc="-5" dirty="0"/>
              <a:t>View</a:t>
            </a:r>
            <a:r>
              <a:rPr spc="-6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7" y="1621354"/>
            <a:ext cx="7880350" cy="2562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22580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An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adapter actually bridges between UI  components and the data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source </a:t>
            </a:r>
            <a:r>
              <a:rPr sz="3200" spc="-5" dirty="0">
                <a:latin typeface="Arial"/>
                <a:cs typeface="Arial"/>
              </a:rPr>
              <a:t>that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fill  </a:t>
            </a:r>
            <a:r>
              <a:rPr sz="3200" spc="-5" dirty="0">
                <a:latin typeface="Arial"/>
                <a:cs typeface="Arial"/>
              </a:rPr>
              <a:t>data into UI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Component.</a:t>
            </a:r>
            <a:endParaRPr sz="3200" dirty="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6235" algn="l"/>
              </a:tabLst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Adapter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can be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used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supply the data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  </a:t>
            </a:r>
            <a:r>
              <a:rPr sz="3200" spc="-5" dirty="0">
                <a:latin typeface="Arial"/>
                <a:cs typeface="Arial"/>
              </a:rPr>
              <a:t>spinner, list </a:t>
            </a:r>
            <a:r>
              <a:rPr sz="3200" dirty="0">
                <a:latin typeface="Arial"/>
                <a:cs typeface="Arial"/>
              </a:rPr>
              <a:t>view, </a:t>
            </a:r>
            <a:r>
              <a:rPr sz="3200" spc="-5" dirty="0">
                <a:latin typeface="Arial"/>
                <a:cs typeface="Arial"/>
              </a:rPr>
              <a:t>grid </a:t>
            </a:r>
            <a:r>
              <a:rPr sz="3200" dirty="0">
                <a:latin typeface="Arial"/>
                <a:cs typeface="Arial"/>
              </a:rPr>
              <a:t>view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etc.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118</a:t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33014"/>
            <a:ext cx="26657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975398"/>
              </p:ext>
            </p:extLst>
          </p:nvPr>
        </p:nvGraphicFramePr>
        <p:xfrm>
          <a:off x="35766" y="1066800"/>
          <a:ext cx="9108234" cy="5838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4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3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2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28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-10" dirty="0">
                          <a:latin typeface="Arial"/>
                          <a:cs typeface="Arial"/>
                        </a:rPr>
                        <a:t>android:id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the ID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2100" spc="-10" dirty="0">
                          <a:latin typeface="Arial"/>
                          <a:cs typeface="Arial"/>
                        </a:rPr>
                        <a:t>uniquely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identifies</a:t>
                      </a:r>
                      <a:r>
                        <a:rPr sz="2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the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100" spc="-10" dirty="0">
                          <a:latin typeface="Arial"/>
                          <a:cs typeface="Arial"/>
                        </a:rPr>
                        <a:t>layout.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28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100" spc="-10" dirty="0">
                          <a:latin typeface="Arial"/>
                          <a:cs typeface="Arial"/>
                        </a:rPr>
                        <a:t>android:columnWidth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65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specifies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fixed width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2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column.  This could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be in px, dp,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sp,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in, or</a:t>
                      </a:r>
                      <a:r>
                        <a:rPr sz="2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mm.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100" spc="-10" dirty="0">
                          <a:latin typeface="Arial"/>
                          <a:cs typeface="Arial"/>
                        </a:rPr>
                        <a:t>android:gravity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11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Specifies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gravity within each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cell.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Possible  values are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top,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bottom, left, right, </a:t>
                      </a:r>
                      <a:r>
                        <a:rPr sz="2100" spc="-20" dirty="0">
                          <a:latin typeface="Arial"/>
                          <a:cs typeface="Arial"/>
                        </a:rPr>
                        <a:t>center, 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center_vertical, center_horizontal</a:t>
                      </a:r>
                      <a:r>
                        <a:rPr sz="2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etc.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84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android:horizontalSpaci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100" spc="-10" dirty="0">
                          <a:latin typeface="Arial"/>
                          <a:cs typeface="Arial"/>
                        </a:rPr>
                        <a:t>ng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460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Defines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default horizontal spacing  between columns.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This could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be in </a:t>
                      </a:r>
                      <a:r>
                        <a:rPr sz="2100" spc="-10" dirty="0">
                          <a:latin typeface="Arial"/>
                          <a:cs typeface="Arial"/>
                        </a:rPr>
                        <a:t>px,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dp,</a:t>
                      </a:r>
                      <a:r>
                        <a:rPr sz="2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sp, 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in, or</a:t>
                      </a:r>
                      <a:r>
                        <a:rPr sz="2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mm.</a:t>
                      </a: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02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android:numColumns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Defines how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many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columns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30" dirty="0">
                          <a:latin typeface="Arial"/>
                          <a:cs typeface="Arial"/>
                        </a:rPr>
                        <a:t>show.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923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100" spc="-5" dirty="0" err="1">
                          <a:latin typeface="Arial"/>
                          <a:cs typeface="Arial"/>
                        </a:rPr>
                        <a:t>android:verticalSpacing</a:t>
                      </a:r>
                      <a:endParaRPr lang="en-US" sz="2100" spc="-5" dirty="0">
                        <a:latin typeface="Arial"/>
                        <a:cs typeface="Arial"/>
                      </a:endParaRPr>
                    </a:p>
                    <a:p>
                      <a:pPr marL="92075" marR="3206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lang="en-IN" sz="2100" spc="-5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  <a:p>
                      <a:pPr marL="92075" marR="3206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IN" sz="2100" spc="-5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android:stretchMode</a:t>
                      </a:r>
                      <a:endParaRPr sz="2100" spc="-5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206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Defines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default vertical spacing between  rows.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This could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be in px, dp,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sp,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in, or</a:t>
                      </a:r>
                      <a:r>
                        <a:rPr sz="2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mm.</a:t>
                      </a:r>
                      <a:endParaRPr lang="en-US" sz="2100" dirty="0">
                        <a:latin typeface="Arial"/>
                        <a:cs typeface="Arial"/>
                      </a:endParaRPr>
                    </a:p>
                    <a:p>
                      <a:pPr marL="92075" marR="3206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2100" spc="-5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Defines how columns should stretch to fill the available empty space, if any</a:t>
                      </a:r>
                      <a:endParaRPr sz="2100" spc="-5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xfrm>
            <a:off x="6781800" y="6515100"/>
            <a:ext cx="233172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119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9513" y="1296547"/>
            <a:ext cx="9067800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24094"/>
            <a:ext cx="8310880" cy="52209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latin typeface="Arial"/>
                <a:cs typeface="Arial"/>
              </a:rPr>
              <a:t>&lt;?xml version="1.0"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encoding="utf-8"?&gt;</a:t>
            </a:r>
            <a:endParaRPr sz="240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&lt;GridView  </a:t>
            </a:r>
            <a:r>
              <a:rPr sz="2400" spc="-5" dirty="0">
                <a:latin typeface="Arial"/>
                <a:cs typeface="Arial"/>
              </a:rPr>
              <a:t>xmlns:androi</a:t>
            </a:r>
            <a:r>
              <a:rPr sz="2400" spc="-5" dirty="0">
                <a:latin typeface="Arial"/>
                <a:cs typeface="Arial"/>
                <a:hlinkClick r:id="rId2"/>
              </a:rPr>
              <a:t>d="htt</a:t>
            </a:r>
            <a:r>
              <a:rPr sz="2400" spc="-5" dirty="0">
                <a:latin typeface="Arial"/>
                <a:cs typeface="Arial"/>
              </a:rPr>
              <a:t>p:/</a:t>
            </a:r>
            <a:r>
              <a:rPr sz="2400" spc="-5" dirty="0">
                <a:latin typeface="Arial"/>
                <a:cs typeface="Arial"/>
                <a:hlinkClick r:id="rId2"/>
              </a:rPr>
              <a:t>/schemas.android.com/apk/res/androi </a:t>
            </a:r>
            <a:r>
              <a:rPr sz="2400" spc="-5" dirty="0">
                <a:latin typeface="Arial"/>
                <a:cs typeface="Arial"/>
              </a:rPr>
              <a:t> d"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android:id="@+id/gridview"</a:t>
            </a:r>
            <a:endParaRPr sz="2400" dirty="0">
              <a:latin typeface="Arial"/>
              <a:cs typeface="Arial"/>
            </a:endParaRPr>
          </a:p>
          <a:p>
            <a:pPr marL="355600" marR="3316604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android:layout_width="fill_parent"  android:layout_height="fill_parent"  android:columnWidth="90dp"</a:t>
            </a:r>
            <a:endParaRPr sz="2400" dirty="0">
              <a:latin typeface="Arial"/>
              <a:cs typeface="Arial"/>
            </a:endParaRPr>
          </a:p>
          <a:p>
            <a:pPr marL="355600" marR="301498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android:numColumns="auto_fit"  android:verticalSpacing="10dp"  android:horizontalSpacing="10dp"  android:stretchMode="columnWidth"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android:gravity="center"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/&gt;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120</a:t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543175" y="1351025"/>
            <a:ext cx="4238609" cy="5202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121</a:t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274" y="482925"/>
            <a:ext cx="6303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7. UI </a:t>
            </a:r>
            <a:r>
              <a:rPr spc="-5" dirty="0"/>
              <a:t>Controls </a:t>
            </a:r>
            <a:r>
              <a:rPr dirty="0"/>
              <a:t>/</a:t>
            </a:r>
            <a:r>
              <a:rPr spc="-55" dirty="0"/>
              <a:t> </a:t>
            </a:r>
            <a:r>
              <a:rPr dirty="0"/>
              <a:t>Widgets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6" y="1621354"/>
            <a:ext cx="7995284" cy="3050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3655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Input controls are the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interactive  components </a:t>
            </a:r>
            <a:r>
              <a:rPr sz="3200" spc="-5" dirty="0">
                <a:latin typeface="Arial"/>
                <a:cs typeface="Arial"/>
              </a:rPr>
              <a:t>in </a:t>
            </a:r>
            <a:r>
              <a:rPr sz="3200" dirty="0">
                <a:latin typeface="Arial"/>
                <a:cs typeface="Arial"/>
              </a:rPr>
              <a:t>your </a:t>
            </a:r>
            <a:r>
              <a:rPr sz="3200" spc="-5" dirty="0">
                <a:latin typeface="Arial"/>
                <a:cs typeface="Arial"/>
              </a:rPr>
              <a:t>app's user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interface.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Android provides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wide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variety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of controls 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you can use in </a:t>
            </a:r>
            <a:r>
              <a:rPr sz="3200" spc="-5" dirty="0">
                <a:latin typeface="Arial"/>
                <a:cs typeface="Arial"/>
              </a:rPr>
              <a:t>your UI, </a:t>
            </a:r>
            <a:r>
              <a:rPr sz="3200" dirty="0">
                <a:latin typeface="Arial"/>
                <a:cs typeface="Arial"/>
              </a:rPr>
              <a:t>such as </a:t>
            </a:r>
            <a:r>
              <a:rPr sz="3200" spc="-5" dirty="0">
                <a:latin typeface="Arial"/>
                <a:cs typeface="Arial"/>
              </a:rPr>
              <a:t>buttons,  </a:t>
            </a:r>
            <a:r>
              <a:rPr sz="3200" dirty="0">
                <a:latin typeface="Arial"/>
                <a:cs typeface="Arial"/>
              </a:rPr>
              <a:t>text </a:t>
            </a:r>
            <a:r>
              <a:rPr sz="3200" spc="-5" dirty="0">
                <a:latin typeface="Arial"/>
                <a:cs typeface="Arial"/>
              </a:rPr>
              <a:t>fields, seek bars, </a:t>
            </a:r>
            <a:r>
              <a:rPr sz="3200" dirty="0">
                <a:latin typeface="Arial"/>
                <a:cs typeface="Arial"/>
              </a:rPr>
              <a:t>check </a:t>
            </a:r>
            <a:r>
              <a:rPr sz="3200" spc="-5" dirty="0">
                <a:latin typeface="Arial"/>
                <a:cs typeface="Arial"/>
              </a:rPr>
              <a:t>box, </a:t>
            </a:r>
            <a:r>
              <a:rPr sz="3200" dirty="0">
                <a:latin typeface="Arial"/>
                <a:cs typeface="Arial"/>
              </a:rPr>
              <a:t>zoom  </a:t>
            </a:r>
            <a:r>
              <a:rPr sz="3200" spc="-5" dirty="0">
                <a:latin typeface="Arial"/>
                <a:cs typeface="Arial"/>
              </a:rPr>
              <a:t>buttons, toggle buttons, and many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more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122</a:t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3586" y="482925"/>
            <a:ext cx="5117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UI </a:t>
            </a:r>
            <a:r>
              <a:rPr spc="-5" dirty="0"/>
              <a:t>Controls</a:t>
            </a:r>
            <a:r>
              <a:rPr spc="-9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/>
          <p:nvPr/>
        </p:nvSpPr>
        <p:spPr>
          <a:xfrm>
            <a:off x="863454" y="1876299"/>
            <a:ext cx="7261642" cy="4464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123</a:t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3586" y="482925"/>
            <a:ext cx="5117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UI </a:t>
            </a:r>
            <a:r>
              <a:rPr spc="-5" dirty="0"/>
              <a:t>Controls</a:t>
            </a:r>
            <a:r>
              <a:rPr spc="-9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TextView</a:t>
            </a: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EditText</a:t>
            </a: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Button</a:t>
            </a: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ImageButton</a:t>
            </a: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ToggleButton</a:t>
            </a:r>
          </a:p>
          <a:p>
            <a:pPr marL="355600" marR="508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Aut</a:t>
            </a:r>
            <a:r>
              <a:rPr dirty="0"/>
              <a:t>o</a:t>
            </a:r>
            <a:r>
              <a:rPr spc="-10" dirty="0"/>
              <a:t>Comp</a:t>
            </a:r>
            <a:r>
              <a:rPr dirty="0"/>
              <a:t>l</a:t>
            </a:r>
            <a:r>
              <a:rPr spc="-10" dirty="0"/>
              <a:t>et</a:t>
            </a:r>
            <a:r>
              <a:rPr spc="5" dirty="0"/>
              <a:t>e</a:t>
            </a:r>
            <a:r>
              <a:rPr spc="-5" dirty="0"/>
              <a:t>Tex</a:t>
            </a:r>
            <a:r>
              <a:rPr dirty="0"/>
              <a:t>t</a:t>
            </a:r>
            <a:r>
              <a:rPr spc="-5" dirty="0"/>
              <a:t>Vie 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/>
              <a:t>w</a:t>
            </a: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CheckBox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8825" y="1614639"/>
            <a:ext cx="2345055" cy="30988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RadioButton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Arial"/>
                <a:cs typeface="Arial"/>
              </a:rPr>
              <a:t>RadioGroup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ProgressBar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Spinner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Arial"/>
                <a:cs typeface="Arial"/>
              </a:rPr>
              <a:t>TimePicker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DatePicker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124</a:t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5714" y="482925"/>
            <a:ext cx="4597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TextView</a:t>
            </a:r>
            <a:r>
              <a:rPr spc="-45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624401"/>
            <a:ext cx="7964805" cy="1818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269365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 TextView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displays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text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to the user </a:t>
            </a:r>
            <a:r>
              <a:rPr sz="2800" spc="-5" dirty="0">
                <a:latin typeface="Arial"/>
                <a:cs typeface="Arial"/>
              </a:rPr>
              <a:t>and  optionally allows </a:t>
            </a:r>
            <a:r>
              <a:rPr sz="2800" dirty="0">
                <a:latin typeface="Arial"/>
                <a:cs typeface="Arial"/>
              </a:rPr>
              <a:t>them </a:t>
            </a:r>
            <a:r>
              <a:rPr sz="2800" spc="-5" dirty="0">
                <a:latin typeface="Arial"/>
                <a:cs typeface="Arial"/>
              </a:rPr>
              <a:t>to edit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it.</a:t>
            </a:r>
            <a:endParaRPr sz="28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 TextView is a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complete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text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editor</a:t>
            </a:r>
            <a:r>
              <a:rPr sz="2800" spc="-5" dirty="0">
                <a:latin typeface="Arial"/>
                <a:cs typeface="Arial"/>
              </a:rPr>
              <a:t>, however  the basic </a:t>
            </a:r>
            <a:r>
              <a:rPr sz="2800" dirty="0">
                <a:latin typeface="Arial"/>
                <a:cs typeface="Arial"/>
              </a:rPr>
              <a:t>class </a:t>
            </a:r>
            <a:r>
              <a:rPr sz="2800" spc="-5" dirty="0">
                <a:latin typeface="Arial"/>
                <a:cs typeface="Arial"/>
              </a:rPr>
              <a:t>is configured to not allow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editing.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3810000"/>
            <a:ext cx="5494263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125</a:t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0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2250" y="908050"/>
          <a:ext cx="8763000" cy="5486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9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3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android:id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612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ID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which uniquely identifies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control.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android:fontFamily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Font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family (named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by string)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for the</a:t>
                      </a:r>
                      <a:r>
                        <a:rPr sz="2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7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5" dirty="0">
                          <a:latin typeface="Arial"/>
                          <a:cs typeface="Arial"/>
                        </a:rPr>
                        <a:t>android:inputType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553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The type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of data being placed in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  field. Phone, Date, 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Time, Number,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Password</a:t>
                      </a:r>
                      <a:r>
                        <a:rPr sz="24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etc.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android:text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75" dirty="0">
                          <a:latin typeface="Arial"/>
                          <a:cs typeface="Arial"/>
                        </a:rPr>
                        <a:t>Text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4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30" dirty="0">
                          <a:latin typeface="Arial"/>
                          <a:cs typeface="Arial"/>
                        </a:rPr>
                        <a:t>display.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android:textAllCaps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5346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Present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 in ALL CAPS.</a:t>
                      </a:r>
                      <a:r>
                        <a:rPr sz="2400" spc="-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Possible  value either "true" or</a:t>
                      </a:r>
                      <a:r>
                        <a:rPr sz="24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"false".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android:textColor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75" dirty="0">
                          <a:latin typeface="Arial"/>
                          <a:cs typeface="Arial"/>
                        </a:rPr>
                        <a:t>Text 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color.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color</a:t>
                      </a:r>
                      <a:r>
                        <a:rPr sz="24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value.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android:textSize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969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Size of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text. Recommended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dimension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type for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"sp" for</a:t>
                      </a:r>
                      <a:r>
                        <a:rPr sz="2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scaled-pixels.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126</a:t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400294"/>
            <a:ext cx="8333740" cy="47821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XML: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&lt;TextView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android:id="@+id/text_id" android:layout_width="300dp"  android:layout_height="200dp"  android:capitalize="characters" android:text="hello_world"  android:textColor="@android:color/holo_blue_dark"  android:textColorHighlight="@android:color/primary_text_d  ark" android:layout_centerVertical="true"  android:layout_alignParentEnd="true"  android:textSize="50dp"/&gt;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JAVA: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TextView txtView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(TextView)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findViewById(R.id.text_id);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127</a:t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28600" y="1524000"/>
            <a:ext cx="2384426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3200" y="1524000"/>
            <a:ext cx="6081765" cy="4019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128</a:t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5442" y="482925"/>
            <a:ext cx="43757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EditText</a:t>
            </a:r>
            <a:r>
              <a:rPr spc="-55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1354"/>
            <a:ext cx="4363085" cy="4026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EditText is an  overlay over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TextView  </a:t>
            </a:r>
            <a:r>
              <a:rPr sz="3200" spc="-5" dirty="0">
                <a:latin typeface="Arial"/>
                <a:cs typeface="Arial"/>
              </a:rPr>
              <a:t>that configures itself 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-5" dirty="0">
                <a:latin typeface="Arial"/>
                <a:cs typeface="Arial"/>
              </a:rPr>
              <a:t>be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editable</a:t>
            </a:r>
            <a:r>
              <a:rPr sz="3200" spc="-10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355600" marR="18415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It </a:t>
            </a:r>
            <a:r>
              <a:rPr sz="3200" spc="-10" dirty="0">
                <a:latin typeface="Arial"/>
                <a:cs typeface="Arial"/>
              </a:rPr>
              <a:t>is </a:t>
            </a:r>
            <a:r>
              <a:rPr sz="3200" dirty="0">
                <a:latin typeface="Arial"/>
                <a:cs typeface="Arial"/>
              </a:rPr>
              <a:t>the </a:t>
            </a:r>
            <a:r>
              <a:rPr sz="3200" spc="-10" dirty="0">
                <a:latin typeface="Arial"/>
                <a:cs typeface="Arial"/>
              </a:rPr>
              <a:t>predefined  </a:t>
            </a:r>
            <a:r>
              <a:rPr sz="3200" dirty="0">
                <a:latin typeface="Arial"/>
                <a:cs typeface="Arial"/>
              </a:rPr>
              <a:t>subclass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1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TextView  </a:t>
            </a:r>
            <a:r>
              <a:rPr sz="3200" spc="-5" dirty="0">
                <a:latin typeface="Arial"/>
                <a:cs typeface="Arial"/>
              </a:rPr>
              <a:t>that includes rich  </a:t>
            </a:r>
            <a:r>
              <a:rPr sz="3200" spc="-10" dirty="0">
                <a:latin typeface="Arial"/>
                <a:cs typeface="Arial"/>
              </a:rPr>
              <a:t>editing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capabilities.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0702" y="1811693"/>
            <a:ext cx="3516602" cy="4239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129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233" y="514929"/>
            <a:ext cx="7387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2G </a:t>
            </a:r>
            <a:r>
              <a:rPr lang="en-IN" sz="4000" spc="-5" dirty="0"/>
              <a:t>&amp; 2.5G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21354"/>
            <a:ext cx="8075295" cy="47532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2G carriers continued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improve  transmission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quality </a:t>
            </a:r>
            <a:r>
              <a:rPr sz="3200" spc="-5" dirty="0">
                <a:latin typeface="Arial"/>
                <a:cs typeface="Arial"/>
              </a:rPr>
              <a:t>and coverage </a:t>
            </a:r>
            <a:r>
              <a:rPr sz="3200" spc="-10" dirty="0">
                <a:latin typeface="Arial"/>
                <a:cs typeface="Arial"/>
              </a:rPr>
              <a:t>paging,  </a:t>
            </a:r>
            <a:r>
              <a:rPr sz="3200" dirty="0">
                <a:latin typeface="Arial"/>
                <a:cs typeface="Arial"/>
              </a:rPr>
              <a:t>faxes, text messages </a:t>
            </a:r>
            <a:r>
              <a:rPr sz="3200" spc="-5" dirty="0">
                <a:latin typeface="Arial"/>
                <a:cs typeface="Arial"/>
              </a:rPr>
              <a:t>and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voicemail.</a:t>
            </a:r>
            <a:endParaRPr sz="3200" dirty="0">
              <a:latin typeface="Arial"/>
              <a:cs typeface="Arial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2.5G </a:t>
            </a:r>
            <a:r>
              <a:rPr sz="3200" spc="-10" dirty="0">
                <a:latin typeface="Arial"/>
                <a:cs typeface="Arial"/>
              </a:rPr>
              <a:t>uses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GPRS</a:t>
            </a:r>
            <a:r>
              <a:rPr sz="3200" spc="-5" dirty="0">
                <a:latin typeface="Arial"/>
                <a:cs typeface="Arial"/>
              </a:rPr>
              <a:t>(General Packet Radio  </a:t>
            </a:r>
            <a:r>
              <a:rPr sz="3200" dirty="0">
                <a:latin typeface="Arial"/>
                <a:cs typeface="Arial"/>
              </a:rPr>
              <a:t>Services), </a:t>
            </a:r>
            <a:r>
              <a:rPr sz="3200" spc="-5" dirty="0">
                <a:latin typeface="Arial"/>
                <a:cs typeface="Arial"/>
              </a:rPr>
              <a:t>which </a:t>
            </a:r>
            <a:r>
              <a:rPr lang="en-IN" sz="3200" spc="-5" dirty="0">
                <a:latin typeface="Arial"/>
                <a:cs typeface="Arial"/>
              </a:rPr>
              <a:t>adds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packet-switched  capabilities to existing </a:t>
            </a:r>
            <a:r>
              <a:rPr sz="3200" dirty="0">
                <a:latin typeface="Arial"/>
                <a:cs typeface="Arial"/>
              </a:rPr>
              <a:t>GSM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networks.</a:t>
            </a:r>
            <a:endParaRPr lang="en-IN" sz="3200" dirty="0">
              <a:latin typeface="Arial"/>
              <a:cs typeface="Arial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6235" algn="l"/>
              </a:tabLst>
            </a:pPr>
            <a:r>
              <a:rPr lang="en-IN" sz="3200" dirty="0">
                <a:latin typeface="Arial"/>
                <a:cs typeface="Arial"/>
              </a:rPr>
              <a:t>2.5G enables web browsing, e-mail and fast upload/download.</a:t>
            </a:r>
          </a:p>
          <a:p>
            <a:pPr marL="12065" marR="5715" algn="just">
              <a:lnSpc>
                <a:spcPct val="100000"/>
              </a:lnSpc>
              <a:spcBef>
                <a:spcPts val="770"/>
              </a:spcBef>
              <a:tabLst>
                <a:tab pos="356235" algn="l"/>
              </a:tabLst>
            </a:pPr>
            <a:r>
              <a:rPr lang="en-IN" sz="3200" dirty="0">
                <a:latin typeface="Arial"/>
                <a:cs typeface="Arial"/>
              </a:rPr>
              <a:t>                2G + GPRS           2.5G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4546" y="6273482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D1654C3-2BBD-4D7C-9855-AFBF1B325311}"/>
              </a:ext>
            </a:extLst>
          </p:cNvPr>
          <p:cNvSpPr/>
          <p:nvPr/>
        </p:nvSpPr>
        <p:spPr>
          <a:xfrm>
            <a:off x="4648200" y="6019800"/>
            <a:ext cx="914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8921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482925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593850"/>
          <a:ext cx="8248650" cy="4950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android:autoText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44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If set,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specifies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that this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45" dirty="0">
                          <a:latin typeface="Arial"/>
                          <a:cs typeface="Arial"/>
                        </a:rPr>
                        <a:t>TextView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has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textual input method and  automatically corrects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some  common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spelling</a:t>
                      </a:r>
                      <a:r>
                        <a:rPr sz="24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errors.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 marR="2819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roid:draw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bleBotto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17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drawable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be drawn  below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android:drawableRight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17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drawable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be drawn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 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right of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8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android:editable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44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If set,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specifies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that this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45" dirty="0">
                          <a:latin typeface="Arial"/>
                          <a:cs typeface="Arial"/>
                        </a:rPr>
                        <a:t>TextView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has an input</a:t>
                      </a:r>
                      <a:r>
                        <a:rPr sz="24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method.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android:text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Text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4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30" dirty="0">
                          <a:latin typeface="Arial"/>
                          <a:cs typeface="Arial"/>
                        </a:rPr>
                        <a:t>display.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130</a:t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24094"/>
            <a:ext cx="7481570" cy="48552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XML: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&lt;EditText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android:id="@+id/edittext"  android:layout_width="fill_parent"  android:layout_height="wrap_content"  android:layout_alignLeft="@+id/button"  android:layout_below="@+id/textView1"  android:layout_marginTop="61dp" android:ems="10"  android:text="@string/enter_text"</a:t>
            </a:r>
            <a:endParaRPr sz="2400">
              <a:latin typeface="Arial"/>
              <a:cs typeface="Arial"/>
            </a:endParaRPr>
          </a:p>
          <a:p>
            <a:pPr marL="12700" marR="3442970" indent="342900">
              <a:lnSpc>
                <a:spcPct val="12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android:inputType="text" </a:t>
            </a:r>
            <a:r>
              <a:rPr sz="2400" dirty="0">
                <a:latin typeface="Arial"/>
                <a:cs typeface="Arial"/>
              </a:rPr>
              <a:t>/&gt; 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JAVA: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1299210" algn="l"/>
              </a:tabLst>
            </a:pPr>
            <a:r>
              <a:rPr sz="2400" spc="-10" dirty="0">
                <a:latin typeface="Arial"/>
                <a:cs typeface="Arial"/>
              </a:rPr>
              <a:t>EditText</a:t>
            </a:r>
            <a:r>
              <a:rPr sz="2400" spc="-1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Arial"/>
                <a:cs typeface="Arial"/>
              </a:rPr>
              <a:t>eText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(EditText)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findViewById(R.id.edittext);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131</a:t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667000" y="1447720"/>
            <a:ext cx="3429000" cy="5037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132</a:t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8516" y="482925"/>
            <a:ext cx="39674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Button</a:t>
            </a:r>
            <a:r>
              <a:rPr spc="-75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1354"/>
            <a:ext cx="794893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Button is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Push-button which </a:t>
            </a:r>
            <a:r>
              <a:rPr sz="3200" dirty="0">
                <a:latin typeface="Arial"/>
                <a:cs typeface="Arial"/>
              </a:rPr>
              <a:t>can </a:t>
            </a:r>
            <a:r>
              <a:rPr sz="3200" spc="-5" dirty="0">
                <a:latin typeface="Arial"/>
                <a:cs typeface="Arial"/>
              </a:rPr>
              <a:t>be  pressed, or clicked, by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user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perform  an</a:t>
            </a:r>
            <a:r>
              <a:rPr sz="3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action.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95600" y="2971806"/>
            <a:ext cx="3429000" cy="3279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133</a:t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482925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593850"/>
          <a:ext cx="8229600" cy="4937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android:autoText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44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If set,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specifies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that this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45" dirty="0">
                          <a:latin typeface="Arial"/>
                          <a:cs typeface="Arial"/>
                        </a:rPr>
                        <a:t>TextView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has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textual input method and  automatically corrects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some  common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spelling</a:t>
                      </a:r>
                      <a:r>
                        <a:rPr sz="24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errors.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 marR="2819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roid:draw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bleBotto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17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drawable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be drawn  below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android:drawableRight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17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drawable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be drawn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 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right of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8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android:editable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44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If set,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specifies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that this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45" dirty="0">
                          <a:latin typeface="Arial"/>
                          <a:cs typeface="Arial"/>
                        </a:rPr>
                        <a:t>TextView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has an input</a:t>
                      </a:r>
                      <a:r>
                        <a:rPr sz="24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method.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android:text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Text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4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30" dirty="0">
                          <a:latin typeface="Arial"/>
                          <a:cs typeface="Arial"/>
                        </a:rPr>
                        <a:t>display.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134</a:t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2316"/>
            <a:ext cx="6710045" cy="353822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XML:</a:t>
            </a:r>
            <a:endParaRPr sz="2400">
              <a:latin typeface="Arial"/>
              <a:cs typeface="Arial"/>
            </a:endParaRPr>
          </a:p>
          <a:p>
            <a:pPr marL="355600" marR="527685" indent="-34353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&lt;Button </a:t>
            </a:r>
            <a:r>
              <a:rPr sz="2400" spc="-5" dirty="0">
                <a:latin typeface="Arial"/>
                <a:cs typeface="Arial"/>
              </a:rPr>
              <a:t>android:layout_width="wrap_content"  android:layout_height="wrap_content"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android:text="Button" android:id="@+id/button"  android:layout_alignTop="@+id/editText"  android:layout_alignLeft="@+id/textView1"  android:layout_alignStart="@+id/textView1"  android:layout_alignRight="@+id/editText"  android:layout_alignEnd="@+id/editText"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135</a:t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2316"/>
            <a:ext cx="7398384" cy="47091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JAVA:</a:t>
            </a:r>
            <a:endParaRPr sz="2400" dirty="0">
              <a:latin typeface="Arial"/>
              <a:cs typeface="Arial"/>
            </a:endParaRPr>
          </a:p>
          <a:p>
            <a:pPr marL="355600" marR="209550" indent="-34353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Button b1=(Button)findViewById(R.id.button);  b1.setOnClickListener(new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View.OnClickListener()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{</a:t>
            </a:r>
          </a:p>
          <a:p>
            <a:pPr marL="9271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@Override</a:t>
            </a:r>
            <a:endParaRPr sz="24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Arial"/>
                <a:cs typeface="Arial"/>
              </a:rPr>
              <a:t>public </a:t>
            </a:r>
            <a:r>
              <a:rPr sz="2400" spc="-5" dirty="0">
                <a:latin typeface="Arial"/>
                <a:cs typeface="Arial"/>
              </a:rPr>
              <a:t>void onClick(View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v)</a:t>
            </a:r>
          </a:p>
          <a:p>
            <a:pPr marL="18415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{</a:t>
            </a:r>
          </a:p>
          <a:p>
            <a:pPr marL="18415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Toast.makeText(MainActivity.this,"YOUR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MESSAGE",Toast.LENGTH_LONG).show();</a:t>
            </a:r>
            <a:endParaRPr sz="2400" dirty="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}</a:t>
            </a:r>
          </a:p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});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136</a:t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667000" y="1524009"/>
            <a:ext cx="3429000" cy="4978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137</a:t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0414" y="482925"/>
            <a:ext cx="5589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ImageButton</a:t>
            </a:r>
            <a:r>
              <a:rPr spc="-45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6" y="1621354"/>
            <a:ext cx="7861300" cy="3050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ImageButton is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AbsoluteLayout which  </a:t>
            </a:r>
            <a:r>
              <a:rPr sz="3200" spc="-10" dirty="0">
                <a:latin typeface="Arial"/>
                <a:cs typeface="Arial"/>
              </a:rPr>
              <a:t>enables </a:t>
            </a:r>
            <a:r>
              <a:rPr sz="3200" dirty="0">
                <a:latin typeface="Arial"/>
                <a:cs typeface="Arial"/>
              </a:rPr>
              <a:t>you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to specify the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exact location </a:t>
            </a:r>
            <a:r>
              <a:rPr sz="3200" spc="-5" dirty="0">
                <a:latin typeface="Arial"/>
                <a:cs typeface="Arial"/>
              </a:rPr>
              <a:t> of its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children.</a:t>
            </a:r>
            <a:endParaRPr sz="3200">
              <a:latin typeface="Arial"/>
              <a:cs typeface="Arial"/>
            </a:endParaRPr>
          </a:p>
          <a:p>
            <a:pPr marL="355600" marR="5511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This </a:t>
            </a:r>
            <a:r>
              <a:rPr sz="3200" dirty="0">
                <a:latin typeface="Arial"/>
                <a:cs typeface="Arial"/>
              </a:rPr>
              <a:t>shows a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button with an image </a:t>
            </a:r>
            <a:r>
              <a:rPr sz="3200" spc="-5" dirty="0">
                <a:latin typeface="Arial"/>
                <a:cs typeface="Arial"/>
              </a:rPr>
              <a:t> (instead of </a:t>
            </a:r>
            <a:r>
              <a:rPr sz="3200" dirty="0">
                <a:latin typeface="Arial"/>
                <a:cs typeface="Arial"/>
              </a:rPr>
              <a:t>text) </a:t>
            </a:r>
            <a:r>
              <a:rPr sz="3200" spc="-5" dirty="0">
                <a:latin typeface="Arial"/>
                <a:cs typeface="Arial"/>
              </a:rPr>
              <a:t>that </a:t>
            </a:r>
            <a:r>
              <a:rPr sz="3200" dirty="0">
                <a:latin typeface="Arial"/>
                <a:cs typeface="Arial"/>
              </a:rPr>
              <a:t>can </a:t>
            </a:r>
            <a:r>
              <a:rPr sz="3200" spc="-5" dirty="0">
                <a:latin typeface="Arial"/>
                <a:cs typeface="Arial"/>
              </a:rPr>
              <a:t>be pressed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or  </a:t>
            </a:r>
            <a:r>
              <a:rPr sz="3200" dirty="0">
                <a:latin typeface="Arial"/>
                <a:cs typeface="Arial"/>
              </a:rPr>
              <a:t>clicked </a:t>
            </a:r>
            <a:r>
              <a:rPr sz="3200" spc="-5" dirty="0">
                <a:latin typeface="Arial"/>
                <a:cs typeface="Arial"/>
              </a:rPr>
              <a:t>by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user.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138</a:t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482925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593850"/>
          <a:ext cx="8229600" cy="45116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88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android:adjustViewBounds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343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to true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want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ImageView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adjust its bounds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to  preserve the aspect ratio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of its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drawable.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android:baseline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the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offset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baseline</a:t>
                      </a:r>
                      <a:r>
                        <a:rPr sz="2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within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view.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android:baselineAlignBottom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If true, 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image view will be</a:t>
                      </a:r>
                      <a:r>
                        <a:rPr sz="20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baseline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aligned with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based on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its bottom</a:t>
                      </a:r>
                      <a:r>
                        <a:rPr sz="2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edge.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android:cropToPadding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108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If true, 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image will be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cropped to</a:t>
                      </a:r>
                      <a:r>
                        <a:rPr sz="20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fit 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within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its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padding.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15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android:src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505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sets a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drawable as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content</a:t>
                      </a:r>
                      <a:r>
                        <a:rPr sz="20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ImageView.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139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4504" y="1219200"/>
            <a:ext cx="4751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GSM</a:t>
            </a:r>
            <a:r>
              <a:rPr spc="-40" dirty="0"/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324678" y="2084370"/>
            <a:ext cx="8590722" cy="4545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>
          <a:xfrm>
            <a:off x="6858000" y="6341439"/>
            <a:ext cx="210312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4416"/>
            <a:ext cx="7327900" cy="4123054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3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XML: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</a:pPr>
            <a:r>
              <a:rPr sz="3200" spc="-5" dirty="0">
                <a:latin typeface="Arial"/>
                <a:cs typeface="Arial"/>
              </a:rPr>
              <a:t>&lt;ImageButton  android:layout_width="wrap_content"  android:layout_height="wrap_content"  android:id="@+id/imageButton"  android:layout_centerVertical="true"  android:layout_centerHorizontal="true"  android:src="@drawable/abc"/&gt;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140</a:t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2316"/>
            <a:ext cx="7171055" cy="5811847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JAVA:</a:t>
            </a:r>
            <a:endParaRPr sz="2400" dirty="0">
              <a:latin typeface="Arial"/>
              <a:cs typeface="Arial"/>
            </a:endParaRPr>
          </a:p>
          <a:p>
            <a:pPr marL="355600" marR="1771014" indent="-34353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ImageButton imgButton =(ImageButton)  findViewById(R.id.imageButton);  imgButton.setOnClickListener(new  View.OnClickListener()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{</a:t>
            </a:r>
          </a:p>
          <a:p>
            <a:pPr marL="9271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@Override </a:t>
            </a:r>
            <a:r>
              <a:rPr sz="2400" spc="-10" dirty="0">
                <a:latin typeface="Arial"/>
                <a:cs typeface="Arial"/>
              </a:rPr>
              <a:t>public </a:t>
            </a:r>
            <a:r>
              <a:rPr sz="2400" spc="-5" dirty="0">
                <a:latin typeface="Arial"/>
                <a:cs typeface="Arial"/>
              </a:rPr>
              <a:t>void onClick(View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v)</a:t>
            </a:r>
          </a:p>
          <a:p>
            <a:pPr marL="9271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{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Toast.makeText(</a:t>
            </a:r>
            <a:r>
              <a:rPr sz="2400" spc="-5" dirty="0" err="1">
                <a:latin typeface="Arial"/>
                <a:cs typeface="Arial"/>
              </a:rPr>
              <a:t>getApplicationContext</a:t>
            </a:r>
            <a:r>
              <a:rPr sz="2400" spc="-5" dirty="0">
                <a:latin typeface="Arial"/>
                <a:cs typeface="Arial"/>
              </a:rPr>
              <a:t>(),“</a:t>
            </a:r>
            <a:r>
              <a:rPr sz="2400" spc="-5" dirty="0" err="1">
                <a:latin typeface="Arial"/>
                <a:cs typeface="Arial"/>
              </a:rPr>
              <a:t>ImageButton</a:t>
            </a:r>
            <a:r>
              <a:rPr lang="en-US" sz="2400" spc="-5" dirty="0">
                <a:latin typeface="Arial"/>
                <a:cs typeface="Arial"/>
              </a:rPr>
              <a:t> is clicked</a:t>
            </a:r>
            <a:r>
              <a:rPr sz="2400" spc="-5" dirty="0">
                <a:latin typeface="Arial"/>
                <a:cs typeface="Arial"/>
              </a:rPr>
              <a:t>",Toast.LENGTH_LONG).show();</a:t>
            </a:r>
            <a:endParaRPr sz="24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}</a:t>
            </a: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});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141</a:t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514600" y="1371593"/>
            <a:ext cx="3810000" cy="5102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142</a:t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210" y="482925"/>
            <a:ext cx="5803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ToggleButton</a:t>
            </a:r>
            <a:r>
              <a:rPr spc="-70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6" y="1621354"/>
            <a:ext cx="7631430" cy="2075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50825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ToggleButton displays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 checked/unchecked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states </a:t>
            </a:r>
            <a:r>
              <a:rPr sz="3200" spc="-5" dirty="0">
                <a:latin typeface="Arial"/>
                <a:cs typeface="Arial"/>
              </a:rPr>
              <a:t>as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button.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It </a:t>
            </a:r>
            <a:r>
              <a:rPr sz="3200" spc="-10" dirty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basically an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on/off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button </a:t>
            </a:r>
            <a:r>
              <a:rPr sz="3200" spc="-5" dirty="0">
                <a:latin typeface="Arial"/>
                <a:cs typeface="Arial"/>
              </a:rPr>
              <a:t>with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10" dirty="0">
                <a:latin typeface="Arial"/>
                <a:cs typeface="Arial"/>
              </a:rPr>
              <a:t>light  </a:t>
            </a:r>
            <a:r>
              <a:rPr sz="3200" spc="-5" dirty="0">
                <a:latin typeface="Arial"/>
                <a:cs typeface="Arial"/>
              </a:rPr>
              <a:t>indicator.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1800" y="3733736"/>
            <a:ext cx="3505200" cy="2346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143</a:t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482925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746250"/>
          <a:ext cx="8229600" cy="4206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8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7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android:disabledAlpha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591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This is the alpha to apply  to the indicator 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when 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disabled.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86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10" dirty="0">
                          <a:latin typeface="Arial"/>
                          <a:cs typeface="Arial"/>
                        </a:rPr>
                        <a:t>android:textOff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956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This is the text for the  button when it is 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not 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checked.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99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android:textOn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009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text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for the  button when it is checked.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144</a:t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60699"/>
            <a:ext cx="4654550" cy="35623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XML: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&lt;ToggleButton</a:t>
            </a:r>
            <a:endParaRPr sz="2000" dirty="0">
              <a:latin typeface="Arial"/>
              <a:cs typeface="Arial"/>
            </a:endParaRPr>
          </a:p>
          <a:p>
            <a:pPr marL="355600" marR="5715" indent="6985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android:layout_width="wrap_content"  android:layout_height="wrap_content"</a:t>
            </a:r>
            <a:endParaRPr sz="2000" dirty="0">
              <a:latin typeface="Arial"/>
              <a:cs typeface="Arial"/>
            </a:endParaRPr>
          </a:p>
          <a:p>
            <a:pPr marL="355600" marR="608965">
              <a:lnSpc>
                <a:spcPct val="120000"/>
              </a:lnSpc>
            </a:pPr>
            <a:r>
              <a:rPr sz="2000" spc="-5" dirty="0" err="1">
                <a:latin typeface="Arial"/>
                <a:cs typeface="Arial"/>
              </a:rPr>
              <a:t>android:text</a:t>
            </a:r>
            <a:r>
              <a:rPr lang="en-US" sz="2000" spc="-5" dirty="0" err="1">
                <a:latin typeface="Arial"/>
                <a:cs typeface="Arial"/>
              </a:rPr>
              <a:t>On</a:t>
            </a:r>
            <a:r>
              <a:rPr sz="2000" spc="-5" dirty="0">
                <a:latin typeface="Arial"/>
                <a:cs typeface="Arial"/>
              </a:rPr>
              <a:t>="O</a:t>
            </a:r>
            <a:r>
              <a:rPr lang="en-US" sz="2000" spc="-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"  android:id="@+id/toggleButton1“  android:checked="true"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/&gt;</a:t>
            </a:r>
          </a:p>
          <a:p>
            <a:pPr marL="355600" marR="5080" indent="-342900">
              <a:lnSpc>
                <a:spcPct val="110100"/>
              </a:lnSpc>
              <a:spcBef>
                <a:spcPts val="240"/>
              </a:spcBef>
            </a:pPr>
            <a:r>
              <a:rPr sz="2000" spc="-5" dirty="0">
                <a:latin typeface="Arial"/>
                <a:cs typeface="Arial"/>
              </a:rPr>
              <a:t>&lt;ToggleButton  android:layout_width="wrap_content"  android:layout_height="wrap_content"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4797397"/>
            <a:ext cx="371347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000" spc="-5" dirty="0" err="1">
                <a:latin typeface="Arial"/>
                <a:cs typeface="Arial"/>
              </a:rPr>
              <a:t>android:text</a:t>
            </a:r>
            <a:r>
              <a:rPr lang="en-US" sz="2000" spc="-5" dirty="0" err="1">
                <a:latin typeface="Arial"/>
                <a:cs typeface="Arial"/>
              </a:rPr>
              <a:t>Off</a:t>
            </a:r>
            <a:r>
              <a:rPr sz="2000" spc="-5" dirty="0">
                <a:latin typeface="Arial"/>
                <a:cs typeface="Arial"/>
              </a:rPr>
              <a:t>="O</a:t>
            </a:r>
            <a:r>
              <a:rPr lang="en-US" sz="2000" spc="-5" dirty="0">
                <a:latin typeface="Arial"/>
                <a:cs typeface="Arial"/>
              </a:rPr>
              <a:t>ff</a:t>
            </a:r>
            <a:r>
              <a:rPr sz="2000" spc="-5" dirty="0">
                <a:latin typeface="Arial"/>
                <a:cs typeface="Arial"/>
              </a:rPr>
              <a:t>"  android:id="@+id/toggleButton2"  android:checked="true“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/&gt;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35740" y="4766917"/>
            <a:ext cx="4538980" cy="10617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r>
              <a:rPr sz="2000" spc="-5" dirty="0">
                <a:latin typeface="Arial"/>
                <a:cs typeface="Arial"/>
              </a:rPr>
              <a:t>&lt;Button</a:t>
            </a:r>
            <a:endParaRPr sz="2000" dirty="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android:layout_width="wrap_content"  android:layout_height="wrap_content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8632" y="5802268"/>
            <a:ext cx="90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"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78633" y="6108293"/>
            <a:ext cx="29679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android:id="@+id/button2"  </a:t>
            </a:r>
            <a:r>
              <a:rPr sz="2000" spc="-5" dirty="0" err="1">
                <a:latin typeface="Arial"/>
                <a:cs typeface="Arial"/>
              </a:rPr>
              <a:t>android:text</a:t>
            </a:r>
            <a:r>
              <a:rPr sz="2000" spc="-5" dirty="0">
                <a:latin typeface="Arial"/>
                <a:cs typeface="Arial"/>
              </a:rPr>
              <a:t>="</a:t>
            </a:r>
            <a:r>
              <a:rPr lang="en-IN" sz="2000" spc="-5" dirty="0" err="1">
                <a:latin typeface="Arial"/>
                <a:cs typeface="Arial"/>
              </a:rPr>
              <a:t>ClickMe</a:t>
            </a:r>
            <a:r>
              <a:rPr lang="en-IN" sz="2000" spc="-5" dirty="0">
                <a:latin typeface="Arial"/>
                <a:cs typeface="Arial"/>
              </a:rPr>
              <a:t>“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/&gt;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145</a:t>
            </a:fld>
            <a:endParaRPr lang="en-US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413095"/>
            <a:ext cx="8480425" cy="50260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JAVA: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ToggleButton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tg1,tg2;</a:t>
            </a:r>
            <a:endParaRPr sz="2000">
              <a:latin typeface="Arial"/>
              <a:cs typeface="Arial"/>
            </a:endParaRPr>
          </a:p>
          <a:p>
            <a:pPr marL="12700" marR="2477135">
              <a:lnSpc>
                <a:spcPct val="120000"/>
              </a:lnSpc>
            </a:pPr>
            <a:r>
              <a:rPr sz="2000" dirty="0">
                <a:latin typeface="Arial"/>
                <a:cs typeface="Arial"/>
              </a:rPr>
              <a:t>Button </a:t>
            </a:r>
            <a:r>
              <a:rPr sz="2000" spc="-5" dirty="0">
                <a:latin typeface="Arial"/>
                <a:cs typeface="Arial"/>
              </a:rPr>
              <a:t>b1;  tg1=(ToggleButton)findViewById(R.id.toggleButton1);  tg2=(ToggleButton)findViewById(R.id.toggleButton2);  b1=(Button)findViewById(R.id.button2);  b1.setOnClickListener(new </a:t>
            </a:r>
            <a:r>
              <a:rPr sz="2000" dirty="0">
                <a:latin typeface="Arial"/>
                <a:cs typeface="Arial"/>
              </a:rPr>
              <a:t>View.OnClickListener() {  </a:t>
            </a:r>
            <a:r>
              <a:rPr sz="2000" spc="-5" dirty="0">
                <a:latin typeface="Arial"/>
                <a:cs typeface="Arial"/>
              </a:rPr>
              <a:t>@Override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public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void onClick(View 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v)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{  </a:t>
            </a:r>
            <a:r>
              <a:rPr sz="2000" dirty="0">
                <a:latin typeface="Arial"/>
                <a:cs typeface="Arial"/>
              </a:rPr>
              <a:t>StringBuffer result = </a:t>
            </a:r>
            <a:r>
              <a:rPr sz="2000" spc="-5" dirty="0">
                <a:latin typeface="Arial"/>
                <a:cs typeface="Arial"/>
              </a:rPr>
              <a:t>new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StringBuffer();</a:t>
            </a:r>
            <a:endParaRPr sz="2000">
              <a:latin typeface="Arial"/>
              <a:cs typeface="Arial"/>
            </a:endParaRPr>
          </a:p>
          <a:p>
            <a:pPr marL="12700" marR="321945">
              <a:lnSpc>
                <a:spcPct val="12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result.append("You have </a:t>
            </a:r>
            <a:r>
              <a:rPr sz="2000" dirty="0">
                <a:latin typeface="Arial"/>
                <a:cs typeface="Arial"/>
              </a:rPr>
              <a:t>clicked first ON </a:t>
            </a:r>
            <a:r>
              <a:rPr sz="2000" spc="-5" dirty="0">
                <a:latin typeface="Arial"/>
                <a:cs typeface="Arial"/>
              </a:rPr>
              <a:t>Button").append(tg1.getText());  result.append("\You have </a:t>
            </a:r>
            <a:r>
              <a:rPr sz="2000" dirty="0">
                <a:latin typeface="Arial"/>
                <a:cs typeface="Arial"/>
              </a:rPr>
              <a:t>clicked Second ON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Button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").append(tg2.getText());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Toast.makeText(MainActivity.this,result.toString(),Toast.LENGTH_SHORT)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.show(); }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});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146</a:t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971800" y="1524051"/>
            <a:ext cx="3429000" cy="4986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147</a:t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7514" y="147644"/>
            <a:ext cx="627062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40585" marR="5080" indent="-212788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AutoCompleteTextView  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624401"/>
            <a:ext cx="8059420" cy="3610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 AutoCompleteTextView is a view that </a:t>
            </a:r>
            <a:r>
              <a:rPr sz="2800" dirty="0">
                <a:latin typeface="Arial"/>
                <a:cs typeface="Arial"/>
              </a:rPr>
              <a:t>is similar  </a:t>
            </a:r>
            <a:r>
              <a:rPr sz="2800" spc="-5" dirty="0">
                <a:latin typeface="Arial"/>
                <a:cs typeface="Arial"/>
              </a:rPr>
              <a:t>to EditText, </a:t>
            </a:r>
            <a:r>
              <a:rPr sz="2800" dirty="0">
                <a:latin typeface="Arial"/>
                <a:cs typeface="Arial"/>
              </a:rPr>
              <a:t>except </a:t>
            </a:r>
            <a:r>
              <a:rPr sz="2800" spc="-5" dirty="0">
                <a:latin typeface="Arial"/>
                <a:cs typeface="Arial"/>
              </a:rPr>
              <a:t>that it shows a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list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of 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completion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suggestions automatically </a:t>
            </a:r>
            <a:r>
              <a:rPr sz="2800" spc="-5" dirty="0">
                <a:latin typeface="Arial"/>
                <a:cs typeface="Arial"/>
              </a:rPr>
              <a:t>while the  user is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typing.</a:t>
            </a:r>
            <a:endParaRPr sz="2800">
              <a:latin typeface="Arial"/>
              <a:cs typeface="Arial"/>
            </a:endParaRPr>
          </a:p>
          <a:p>
            <a:pPr marL="355600" marR="5461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The list of suggestions is displayed </a:t>
            </a:r>
            <a:r>
              <a:rPr sz="2800" dirty="0">
                <a:latin typeface="Arial"/>
                <a:cs typeface="Arial"/>
              </a:rPr>
              <a:t>in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drop down  menu</a:t>
            </a:r>
            <a:r>
              <a:rPr sz="2800" spc="-5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5600" marR="98679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The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user can choose </a:t>
            </a:r>
            <a:r>
              <a:rPr sz="2800" spc="-5" dirty="0">
                <a:latin typeface="Arial"/>
                <a:cs typeface="Arial"/>
              </a:rPr>
              <a:t>an item </a:t>
            </a:r>
            <a:r>
              <a:rPr sz="2800" dirty="0">
                <a:latin typeface="Arial"/>
                <a:cs typeface="Arial"/>
              </a:rPr>
              <a:t>from </a:t>
            </a:r>
            <a:r>
              <a:rPr sz="2800" spc="-5" dirty="0">
                <a:latin typeface="Arial"/>
                <a:cs typeface="Arial"/>
              </a:rPr>
              <a:t>there </a:t>
            </a:r>
            <a:r>
              <a:rPr sz="2800" dirty="0">
                <a:latin typeface="Arial"/>
                <a:cs typeface="Arial"/>
              </a:rPr>
              <a:t>to  </a:t>
            </a:r>
            <a:r>
              <a:rPr sz="2800" spc="-5" dirty="0">
                <a:latin typeface="Arial"/>
                <a:cs typeface="Arial"/>
              </a:rPr>
              <a:t>replace the </a:t>
            </a:r>
            <a:r>
              <a:rPr sz="2800" dirty="0">
                <a:latin typeface="Arial"/>
                <a:cs typeface="Arial"/>
              </a:rPr>
              <a:t>content </a:t>
            </a:r>
            <a:r>
              <a:rPr sz="2800" spc="-5" dirty="0">
                <a:latin typeface="Arial"/>
                <a:cs typeface="Arial"/>
              </a:rPr>
              <a:t>of edit </a:t>
            </a:r>
            <a:r>
              <a:rPr sz="2800" spc="-10" dirty="0">
                <a:latin typeface="Arial"/>
                <a:cs typeface="Arial"/>
              </a:rPr>
              <a:t>box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with.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148</a:t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482925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289050"/>
          <a:ext cx="8229600" cy="5303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android:completionHintVie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defines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hint view displayed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drop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down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menu.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39">
                <a:tc>
                  <a:txBody>
                    <a:bodyPr/>
                    <a:lstStyle/>
                    <a:p>
                      <a:pPr marL="91440" marR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android:completionThresho  ld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022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defines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number of characters</a:t>
                      </a:r>
                      <a:r>
                        <a:rPr sz="20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that  the user must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type before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completion  suggestions are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displayed in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drop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down  menu.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android:dropDownAnchor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782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View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anchor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auto-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dropdown</a:t>
                      </a:r>
                      <a:r>
                        <a:rPr sz="20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to.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5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android:dropDownHeight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620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specifies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basic height of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dropdown.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android:dropDownSelector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selector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drop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down</a:t>
                      </a:r>
                      <a:r>
                        <a:rPr sz="20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list.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8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android:dropDownWidth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60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specifies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basic width of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dropdown.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android:popupBackground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sets the</a:t>
                      </a:r>
                      <a:r>
                        <a:rPr sz="2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background.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149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595021"/>
            <a:ext cx="788670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Global System for Mobile Communications (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GSM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) is a standard developed by the European Telecommunications Standards Institute (ETSI)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Based on digital technology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It describes the protocols for second-generation (2G) digital cellular networks used by mobile devices such as mobile phones and tablets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GSM network architecture can be grouped into four main areas:</a:t>
            </a:r>
          </a:p>
          <a:p>
            <a:pPr marL="739775" indent="1588" fontAlgn="base"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Network and Switching Subsystem (NSS)</a:t>
            </a:r>
          </a:p>
          <a:p>
            <a:pPr marL="739775" indent="1588" fontAlgn="base"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Base-Station Subsystem (BSS)</a:t>
            </a:r>
          </a:p>
          <a:p>
            <a:pPr marL="739775" indent="1588" fontAlgn="base"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Mobile station (MS)</a:t>
            </a:r>
          </a:p>
          <a:p>
            <a:pPr marL="739775" indent="1588" fontAlgn="base"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Operation and Support Subsystem (OSS)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4416"/>
            <a:ext cx="8046720" cy="4610735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3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XML: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</a:pPr>
            <a:r>
              <a:rPr sz="3200" spc="-5" dirty="0">
                <a:latin typeface="Arial"/>
                <a:cs typeface="Arial"/>
              </a:rPr>
              <a:t>&lt;AutoCompleteTextView  android:id="@+id/autoCompleteTextView1  </a:t>
            </a:r>
            <a:r>
              <a:rPr sz="3200" dirty="0">
                <a:latin typeface="Arial"/>
                <a:cs typeface="Arial"/>
              </a:rPr>
              <a:t>" </a:t>
            </a:r>
            <a:r>
              <a:rPr sz="3200" spc="-5" dirty="0">
                <a:latin typeface="Arial"/>
                <a:cs typeface="Arial"/>
              </a:rPr>
              <a:t>android:layout_width="wrap_content"  android:layout_height="wrap_content"  android:layout_alignLeft="@+id/textView2"  android:layout_below="@+id/textView2"  android:layout_marginTop="54dp"  android:ems="10"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/&gt;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150</a:t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5306"/>
            <a:ext cx="7980680" cy="52578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6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JAVA:</a:t>
            </a:r>
            <a:endParaRPr sz="260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625"/>
              </a:spcBef>
            </a:pPr>
            <a:r>
              <a:rPr sz="2600" dirty="0">
                <a:latin typeface="Arial"/>
                <a:cs typeface="Arial"/>
              </a:rPr>
              <a:t>AutoCompleteTextView autocompletetextview;</a:t>
            </a:r>
            <a:r>
              <a:rPr sz="2600" spc="-1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String[]  </a:t>
            </a:r>
            <a:r>
              <a:rPr sz="2600" spc="-5" dirty="0">
                <a:latin typeface="Arial"/>
                <a:cs typeface="Arial"/>
              </a:rPr>
              <a:t>arr </a:t>
            </a:r>
            <a:r>
              <a:rPr sz="2600" dirty="0">
                <a:latin typeface="Arial"/>
                <a:cs typeface="Arial"/>
              </a:rPr>
              <a:t>= { "Paries,France", "PA,United  States","Parana,Brazil", "Padua,Italy",  "Pasadena,CA,United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States"};</a:t>
            </a:r>
          </a:p>
          <a:p>
            <a:pPr marL="355600" marR="1108075" indent="-343535">
              <a:lnSpc>
                <a:spcPct val="100000"/>
              </a:lnSpc>
              <a:spcBef>
                <a:spcPts val="630"/>
              </a:spcBef>
            </a:pPr>
            <a:r>
              <a:rPr sz="2600" dirty="0">
                <a:latin typeface="Arial"/>
                <a:cs typeface="Arial"/>
              </a:rPr>
              <a:t>autocomplete = (AutoCompleteTextView)  findVie</a:t>
            </a:r>
            <a:r>
              <a:rPr sz="2600" spc="5" dirty="0">
                <a:latin typeface="Arial"/>
                <a:cs typeface="Arial"/>
              </a:rPr>
              <a:t>w</a:t>
            </a:r>
            <a:r>
              <a:rPr sz="2600" dirty="0">
                <a:latin typeface="Arial"/>
                <a:cs typeface="Arial"/>
              </a:rPr>
              <a:t>B</a:t>
            </a:r>
            <a:r>
              <a:rPr sz="2600" spc="5" dirty="0">
                <a:latin typeface="Arial"/>
                <a:cs typeface="Arial"/>
              </a:rPr>
              <a:t>y</a:t>
            </a:r>
            <a:r>
              <a:rPr sz="2600" dirty="0">
                <a:latin typeface="Arial"/>
                <a:cs typeface="Arial"/>
              </a:rPr>
              <a:t>Id(R.id.auto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ompleteTex</a:t>
            </a:r>
            <a:r>
              <a:rPr sz="2600" spc="-1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Vie</a:t>
            </a:r>
            <a:r>
              <a:rPr sz="2600" spc="5" dirty="0">
                <a:latin typeface="Arial"/>
                <a:cs typeface="Arial"/>
              </a:rPr>
              <a:t>w</a:t>
            </a:r>
            <a:r>
              <a:rPr sz="2600" spc="-10" dirty="0">
                <a:latin typeface="Arial"/>
                <a:cs typeface="Arial"/>
              </a:rPr>
              <a:t>1</a:t>
            </a:r>
            <a:r>
              <a:rPr sz="2600" dirty="0">
                <a:latin typeface="Arial"/>
                <a:cs typeface="Arial"/>
              </a:rPr>
              <a:t>);</a:t>
            </a:r>
          </a:p>
          <a:p>
            <a:pPr marL="355600" marR="873760" indent="-343535">
              <a:lnSpc>
                <a:spcPct val="100000"/>
              </a:lnSpc>
              <a:spcBef>
                <a:spcPts val="625"/>
              </a:spcBef>
            </a:pPr>
            <a:r>
              <a:rPr sz="2600" dirty="0">
                <a:latin typeface="Arial"/>
                <a:cs typeface="Arial"/>
              </a:rPr>
              <a:t>ArrayAdapter&lt;String&gt; </a:t>
            </a:r>
            <a:r>
              <a:rPr sz="2600" spc="-5" dirty="0">
                <a:latin typeface="Arial"/>
                <a:cs typeface="Arial"/>
              </a:rPr>
              <a:t>adapter </a:t>
            </a:r>
            <a:r>
              <a:rPr sz="2600" dirty="0">
                <a:latin typeface="Arial"/>
                <a:cs typeface="Arial"/>
              </a:rPr>
              <a:t>= </a:t>
            </a:r>
            <a:r>
              <a:rPr sz="2600" spc="-5" dirty="0">
                <a:latin typeface="Arial"/>
                <a:cs typeface="Arial"/>
              </a:rPr>
              <a:t>new  ArrayAdapter&lt;String&gt;  </a:t>
            </a:r>
            <a:r>
              <a:rPr sz="2600" dirty="0">
                <a:latin typeface="Arial"/>
                <a:cs typeface="Arial"/>
              </a:rPr>
              <a:t>(this,android.R.layout.select_dialog_item,</a:t>
            </a:r>
            <a:r>
              <a:rPr sz="2600" spc="-1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arr);</a:t>
            </a:r>
            <a:endParaRPr sz="2600" dirty="0">
              <a:latin typeface="Arial"/>
              <a:cs typeface="Arial"/>
            </a:endParaRPr>
          </a:p>
          <a:p>
            <a:pPr marL="12700" marR="2842895">
              <a:lnSpc>
                <a:spcPct val="120000"/>
              </a:lnSpc>
            </a:pPr>
            <a:r>
              <a:rPr sz="2600" dirty="0">
                <a:latin typeface="Arial"/>
                <a:cs typeface="Arial"/>
              </a:rPr>
              <a:t>autocomplete.setThreshold(2);  autocomplete.setAdapter(adapter);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151</a:t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895600" y="1447873"/>
            <a:ext cx="3352800" cy="5037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152</a:t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266" y="482925"/>
            <a:ext cx="4901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CheckBox</a:t>
            </a:r>
            <a:r>
              <a:rPr spc="-65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401"/>
            <a:ext cx="3989704" cy="39516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 CheckBox is </a:t>
            </a:r>
            <a:r>
              <a:rPr sz="2800" spc="-10" dirty="0">
                <a:latin typeface="Arial"/>
                <a:cs typeface="Arial"/>
              </a:rPr>
              <a:t>an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on/off switch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5" dirty="0">
                <a:latin typeface="Arial"/>
                <a:cs typeface="Arial"/>
              </a:rPr>
              <a:t>can  be toggled </a:t>
            </a:r>
            <a:r>
              <a:rPr sz="2800" dirty="0">
                <a:latin typeface="Arial"/>
                <a:cs typeface="Arial"/>
              </a:rPr>
              <a:t>by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user.</a:t>
            </a:r>
            <a:endParaRPr sz="2800">
              <a:latin typeface="Arial"/>
              <a:cs typeface="Arial"/>
            </a:endParaRPr>
          </a:p>
          <a:p>
            <a:pPr marL="355600" marR="43815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To use </a:t>
            </a:r>
            <a:r>
              <a:rPr sz="2800" dirty="0">
                <a:latin typeface="Arial"/>
                <a:cs typeface="Arial"/>
              </a:rPr>
              <a:t>check-boxes  </a:t>
            </a:r>
            <a:r>
              <a:rPr sz="2800" spc="-10" dirty="0">
                <a:latin typeface="Arial"/>
                <a:cs typeface="Arial"/>
              </a:rPr>
              <a:t>when </a:t>
            </a:r>
            <a:r>
              <a:rPr sz="2800" spc="-5" dirty="0">
                <a:latin typeface="Arial"/>
                <a:cs typeface="Arial"/>
              </a:rPr>
              <a:t>presenting </a:t>
            </a:r>
            <a:r>
              <a:rPr sz="2800" dirty="0">
                <a:latin typeface="Arial"/>
                <a:cs typeface="Arial"/>
              </a:rPr>
              <a:t>users  </a:t>
            </a:r>
            <a:r>
              <a:rPr sz="2800" spc="-10" dirty="0">
                <a:latin typeface="Arial"/>
                <a:cs typeface="Arial"/>
              </a:rPr>
              <a:t>with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group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of 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selectable options </a:t>
            </a:r>
            <a:r>
              <a:rPr sz="2800" dirty="0">
                <a:latin typeface="Arial"/>
                <a:cs typeface="Arial"/>
              </a:rPr>
              <a:t>that  </a:t>
            </a:r>
            <a:r>
              <a:rPr sz="2800" spc="-5" dirty="0">
                <a:latin typeface="Arial"/>
                <a:cs typeface="Arial"/>
              </a:rPr>
              <a:t>are not mutually  exclusive.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9200" y="1600121"/>
            <a:ext cx="3276600" cy="4999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153</a:t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482925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593850"/>
          <a:ext cx="8229600" cy="4937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android:autoText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254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If set,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specifies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that this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45" dirty="0">
                          <a:latin typeface="Arial"/>
                          <a:cs typeface="Arial"/>
                        </a:rPr>
                        <a:t>TextView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has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textual input method and  automatically corrects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some  common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spelling</a:t>
                      </a:r>
                      <a:r>
                        <a:rPr sz="24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errors.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 marR="1549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roid:draw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bleBot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927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drawable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be drawn  below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 marR="1536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roid:draw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ble</a:t>
                      </a:r>
                      <a:r>
                        <a:rPr sz="24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ig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52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drawable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be drawn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  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right of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text.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8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android:editable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254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If set,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specifies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that this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45" dirty="0">
                          <a:latin typeface="Arial"/>
                          <a:cs typeface="Arial"/>
                        </a:rPr>
                        <a:t>TextView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has an input</a:t>
                      </a:r>
                      <a:r>
                        <a:rPr sz="24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method.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android:text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75" dirty="0">
                          <a:latin typeface="Arial"/>
                          <a:cs typeface="Arial"/>
                        </a:rPr>
                        <a:t>Text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4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30" dirty="0">
                          <a:latin typeface="Arial"/>
                          <a:cs typeface="Arial"/>
                        </a:rPr>
                        <a:t>display.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154</a:t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24094"/>
            <a:ext cx="5793105" cy="45618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XML:</a:t>
            </a:r>
            <a:endParaRPr sz="2400">
              <a:latin typeface="Arial"/>
              <a:cs typeface="Arial"/>
            </a:endParaRPr>
          </a:p>
          <a:p>
            <a:pPr marL="355600" marR="88900" indent="-343535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&lt;CheckBox android:id="@+id/checkBox1"  android:layout_width="wrap_content"  android:layout_height="wrap_content"</a:t>
            </a:r>
            <a:endParaRPr sz="2400">
              <a:latin typeface="Arial"/>
              <a:cs typeface="Arial"/>
            </a:endParaRPr>
          </a:p>
          <a:p>
            <a:pPr marL="355600" marR="838835">
              <a:lnSpc>
                <a:spcPts val="3460"/>
              </a:lnSpc>
              <a:spcBef>
                <a:spcPts val="204"/>
              </a:spcBef>
            </a:pPr>
            <a:r>
              <a:rPr sz="2400" spc="-5" dirty="0">
                <a:latin typeface="Arial"/>
                <a:cs typeface="Arial"/>
              </a:rPr>
              <a:t>android:text="Do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like android“  android:checked="false“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  <a:p>
            <a:pPr marL="355600" marR="5080" indent="-259715">
              <a:lnSpc>
                <a:spcPct val="100000"/>
              </a:lnSpc>
              <a:spcBef>
                <a:spcPts val="365"/>
              </a:spcBef>
            </a:pPr>
            <a:r>
              <a:rPr sz="2400" spc="-5" dirty="0">
                <a:latin typeface="Arial"/>
                <a:cs typeface="Arial"/>
              </a:rPr>
              <a:t>&lt;CheckBox android:id="@+id/checkBox2"  android:layout_width="wrap_content"  android:layout_height="wrap_content"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android:text="Do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like android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"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android:checked="false“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155</a:t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7516"/>
            <a:ext cx="7649209" cy="573341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JAVA:</a:t>
            </a:r>
            <a:endParaRPr sz="2400" dirty="0">
              <a:latin typeface="Arial"/>
              <a:cs typeface="Arial"/>
            </a:endParaRPr>
          </a:p>
          <a:p>
            <a:pPr marL="355600" algn="just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Arial"/>
                <a:cs typeface="Arial"/>
              </a:rPr>
              <a:t>CheckBox </a:t>
            </a:r>
            <a:r>
              <a:rPr sz="2400" dirty="0">
                <a:latin typeface="Arial"/>
                <a:cs typeface="Arial"/>
              </a:rPr>
              <a:t>ch1,ch2; </a:t>
            </a:r>
            <a:r>
              <a:rPr sz="2400" spc="-5" dirty="0">
                <a:latin typeface="Arial"/>
                <a:cs typeface="Arial"/>
              </a:rPr>
              <a:t>Button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b1,b2;</a:t>
            </a:r>
            <a:endParaRPr sz="2400" dirty="0">
              <a:latin typeface="Arial"/>
              <a:cs typeface="Arial"/>
            </a:endParaRPr>
          </a:p>
          <a:p>
            <a:pPr marL="355600" marR="859790" algn="just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ch1=(CheckBox)findViewById(R.id.checkBox1);  ch2=(CheckBox)findViewById(R.id.checkBox2);  b1=(Button)findViewById(R.id.button);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b1.setOnClickListener(new View.OnClickListener()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{</a:t>
            </a: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@Override</a:t>
            </a:r>
            <a:endParaRPr sz="2400" dirty="0">
              <a:latin typeface="Arial"/>
              <a:cs typeface="Arial"/>
            </a:endParaRPr>
          </a:p>
          <a:p>
            <a:pPr marL="355600" marR="1958339">
              <a:lnSpc>
                <a:spcPts val="3460"/>
              </a:lnSpc>
              <a:spcBef>
                <a:spcPts val="21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public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void onClick(View v) </a:t>
            </a:r>
            <a:r>
              <a:rPr sz="2400" dirty="0">
                <a:latin typeface="Arial"/>
                <a:cs typeface="Arial"/>
              </a:rPr>
              <a:t>{  </a:t>
            </a:r>
            <a:r>
              <a:rPr sz="2400" spc="-5" dirty="0">
                <a:latin typeface="Arial"/>
                <a:cs typeface="Arial"/>
              </a:rPr>
              <a:t>StringBuffer result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new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StringBuffer();</a:t>
            </a:r>
            <a:endParaRPr sz="2400" dirty="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  <a:spcBef>
                <a:spcPts val="360"/>
              </a:spcBef>
            </a:pPr>
            <a:r>
              <a:rPr sz="2400" spc="-5" dirty="0">
                <a:latin typeface="Arial"/>
                <a:cs typeface="Arial"/>
              </a:rPr>
              <a:t>result.append("Thanks </a:t>
            </a:r>
            <a:r>
              <a:rPr sz="240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").append(ch1.isChecked());  result.append("\nThanks: ").append(ch2.isChecked());  Toast.makeText(MainActivity.this, result.toString(),  Toast.LENGTH_LONG).show(); </a:t>
            </a:r>
            <a:r>
              <a:rPr sz="2400" dirty="0">
                <a:latin typeface="Arial"/>
                <a:cs typeface="Arial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});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156</a:t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895600" y="1524006"/>
            <a:ext cx="3124200" cy="5013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157</a:t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2418" y="482925"/>
            <a:ext cx="5523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RadioButton</a:t>
            </a:r>
            <a:r>
              <a:rPr spc="-60" dirty="0"/>
              <a:t> </a:t>
            </a:r>
            <a:r>
              <a:rPr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621354"/>
            <a:ext cx="7586980" cy="2075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5532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RadioButton has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two states</a:t>
            </a:r>
            <a:r>
              <a:rPr sz="3200" dirty="0">
                <a:latin typeface="Arial"/>
                <a:cs typeface="Arial"/>
              </a:rPr>
              <a:t>: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either  </a:t>
            </a:r>
            <a:r>
              <a:rPr sz="3200" dirty="0">
                <a:latin typeface="Arial"/>
                <a:cs typeface="Arial"/>
              </a:rPr>
              <a:t>checked </a:t>
            </a:r>
            <a:r>
              <a:rPr sz="3200" spc="-5" dirty="0">
                <a:latin typeface="Arial"/>
                <a:cs typeface="Arial"/>
              </a:rPr>
              <a:t>or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unchecked.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This </a:t>
            </a:r>
            <a:r>
              <a:rPr sz="3200" spc="-10" dirty="0">
                <a:latin typeface="Arial"/>
                <a:cs typeface="Arial"/>
              </a:rPr>
              <a:t>allows </a:t>
            </a:r>
            <a:r>
              <a:rPr sz="3200" dirty="0">
                <a:latin typeface="Arial"/>
                <a:cs typeface="Arial"/>
              </a:rPr>
              <a:t>the </a:t>
            </a:r>
            <a:r>
              <a:rPr sz="3200" spc="-5" dirty="0">
                <a:latin typeface="Arial"/>
                <a:cs typeface="Arial"/>
              </a:rPr>
              <a:t>user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select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sz="32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option 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from a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2600" y="4038600"/>
            <a:ext cx="5645811" cy="1770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158</a:t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9952" y="71114"/>
            <a:ext cx="23266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674936"/>
            <a:ext cx="2222500" cy="13430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XML: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&lt;RadioGroup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&lt;RadioButton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850" y="3065218"/>
            <a:ext cx="2773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android:text="JAVA"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045" y="3431283"/>
            <a:ext cx="4866640" cy="26600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latin typeface="Arial"/>
                <a:cs typeface="Arial"/>
              </a:rPr>
              <a:t>android:id="@+id/radioButton1"</a:t>
            </a:r>
            <a:endParaRPr sz="24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android:checked="false“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&lt;RadioButton</a:t>
            </a:r>
            <a:endParaRPr sz="2400">
              <a:latin typeface="Arial"/>
              <a:cs typeface="Arial"/>
            </a:endParaRPr>
          </a:p>
          <a:p>
            <a:pPr marL="584200" marR="11430">
              <a:lnSpc>
                <a:spcPct val="120000"/>
              </a:lnSpc>
            </a:pPr>
            <a:r>
              <a:rPr sz="2400" spc="-5" dirty="0">
                <a:latin typeface="Arial"/>
                <a:cs typeface="Arial"/>
              </a:rPr>
              <a:t>android:text="ANDROID"  android:id="@+id/radioButton2“  android:checked="false“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6847" y="714485"/>
            <a:ext cx="4360545" cy="2147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&lt;RadioButton  android:text="HTML"  android:id="@+id/radioButton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3“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android:checked="false“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6847" y="2909428"/>
            <a:ext cx="2108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&lt;/RadioGroup&gt;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159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  <p:sp>
        <p:nvSpPr>
          <p:cNvPr id="4" name="object 3"/>
          <p:cNvSpPr txBox="1"/>
          <p:nvPr/>
        </p:nvSpPr>
        <p:spPr>
          <a:xfrm>
            <a:off x="535940" y="1563979"/>
            <a:ext cx="4552950" cy="449097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91795" indent="-379730">
              <a:lnSpc>
                <a:spcPct val="100000"/>
              </a:lnSpc>
              <a:spcBef>
                <a:spcPts val="580"/>
              </a:spcBef>
              <a:buFont typeface="Wingdings"/>
              <a:buChar char=""/>
              <a:tabLst>
                <a:tab pos="391795" algn="l"/>
                <a:tab pos="392430" algn="l"/>
              </a:tabLst>
            </a:pPr>
            <a:r>
              <a:rPr sz="2000" b="1" dirty="0">
                <a:latin typeface="Times New Roman"/>
                <a:cs typeface="Times New Roman"/>
              </a:rPr>
              <a:t>Mobile Station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(MS)</a:t>
            </a:r>
            <a:endParaRPr sz="2000" dirty="0">
              <a:latin typeface="Times New Roman"/>
              <a:cs typeface="Times New Roman"/>
            </a:endParaRPr>
          </a:p>
          <a:p>
            <a:pPr marL="1026160" marR="46990">
              <a:lnSpc>
                <a:spcPts val="2880"/>
              </a:lnSpc>
              <a:spcBef>
                <a:spcPts val="175"/>
              </a:spcBef>
            </a:pPr>
            <a:r>
              <a:rPr sz="2000" dirty="0">
                <a:latin typeface="Times New Roman"/>
                <a:cs typeface="Times New Roman"/>
              </a:rPr>
              <a:t>Mobile Equipment (ME)  Subscriber Identity Module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(SIM)</a:t>
            </a:r>
          </a:p>
          <a:p>
            <a:pPr marL="391795" indent="-379730">
              <a:lnSpc>
                <a:spcPct val="100000"/>
              </a:lnSpc>
              <a:spcBef>
                <a:spcPts val="425"/>
              </a:spcBef>
              <a:buFont typeface="Wingdings"/>
              <a:buChar char=""/>
              <a:tabLst>
                <a:tab pos="391795" algn="l"/>
                <a:tab pos="392430" algn="l"/>
              </a:tabLst>
            </a:pPr>
            <a:r>
              <a:rPr sz="2000" b="1" dirty="0">
                <a:latin typeface="Times New Roman"/>
                <a:cs typeface="Times New Roman"/>
              </a:rPr>
              <a:t>Base Station Subsystem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(BSS)</a:t>
            </a:r>
            <a:endParaRPr sz="2000" dirty="0">
              <a:latin typeface="Times New Roman"/>
              <a:cs typeface="Times New Roman"/>
            </a:endParaRPr>
          </a:p>
          <a:p>
            <a:pPr marL="1026160" marR="299720">
              <a:lnSpc>
                <a:spcPct val="120000"/>
              </a:lnSpc>
            </a:pPr>
            <a:r>
              <a:rPr sz="2000" spc="-5" dirty="0">
                <a:latin typeface="Times New Roman"/>
                <a:cs typeface="Times New Roman"/>
              </a:rPr>
              <a:t>Base </a:t>
            </a:r>
            <a:r>
              <a:rPr sz="2000" spc="-10" dirty="0">
                <a:latin typeface="Times New Roman"/>
                <a:cs typeface="Times New Roman"/>
              </a:rPr>
              <a:t>Transceiver </a:t>
            </a:r>
            <a:r>
              <a:rPr sz="2000" dirty="0">
                <a:latin typeface="Times New Roman"/>
                <a:cs typeface="Times New Roman"/>
              </a:rPr>
              <a:t>Station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(BTS)  </a:t>
            </a:r>
            <a:r>
              <a:rPr sz="2000" spc="-5" dirty="0">
                <a:latin typeface="Times New Roman"/>
                <a:cs typeface="Times New Roman"/>
              </a:rPr>
              <a:t>Base </a:t>
            </a:r>
            <a:r>
              <a:rPr sz="2000" dirty="0">
                <a:latin typeface="Times New Roman"/>
                <a:cs typeface="Times New Roman"/>
              </a:rPr>
              <a:t>Station Controller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(BSC)</a:t>
            </a:r>
          </a:p>
          <a:p>
            <a:pPr marL="391795" marR="5080" indent="-391795">
              <a:lnSpc>
                <a:spcPct val="120000"/>
              </a:lnSpc>
              <a:spcBef>
                <a:spcPts val="125"/>
              </a:spcBef>
              <a:buFont typeface="Wingdings"/>
              <a:buChar char=""/>
              <a:tabLst>
                <a:tab pos="391795" algn="l"/>
                <a:tab pos="392430" algn="l"/>
              </a:tabLst>
            </a:pPr>
            <a:r>
              <a:rPr sz="2000" b="1" dirty="0">
                <a:latin typeface="Times New Roman"/>
                <a:cs typeface="Times New Roman"/>
              </a:rPr>
              <a:t>Network Switching Subsystem(NSS)  </a:t>
            </a:r>
            <a:r>
              <a:rPr lang="en-US" sz="2000" b="1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Mobile Switching Center (MSC) </a:t>
            </a:r>
            <a:endParaRPr lang="en-US" sz="2000" dirty="0">
              <a:latin typeface="Times New Roman"/>
              <a:cs typeface="Times New Roman"/>
            </a:endParaRPr>
          </a:p>
          <a:p>
            <a:pPr marR="5080">
              <a:lnSpc>
                <a:spcPct val="120000"/>
              </a:lnSpc>
              <a:spcBef>
                <a:spcPts val="125"/>
              </a:spcBef>
              <a:tabLst>
                <a:tab pos="391795" algn="l"/>
                <a:tab pos="39243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       </a:t>
            </a:r>
            <a:r>
              <a:rPr sz="2000" spc="-5" dirty="0">
                <a:latin typeface="Times New Roman"/>
                <a:cs typeface="Times New Roman"/>
              </a:rPr>
              <a:t>Home </a:t>
            </a:r>
            <a:r>
              <a:rPr sz="2000" dirty="0">
                <a:latin typeface="Times New Roman"/>
                <a:cs typeface="Times New Roman"/>
              </a:rPr>
              <a:t>Location Register (HLR)  </a:t>
            </a:r>
            <a:endParaRPr lang="en-US" sz="2000" dirty="0">
              <a:latin typeface="Times New Roman"/>
              <a:cs typeface="Times New Roman"/>
            </a:endParaRPr>
          </a:p>
          <a:p>
            <a:pPr marR="5080">
              <a:lnSpc>
                <a:spcPct val="120000"/>
              </a:lnSpc>
              <a:spcBef>
                <a:spcPts val="125"/>
              </a:spcBef>
              <a:tabLst>
                <a:tab pos="391795" algn="l"/>
                <a:tab pos="392430" algn="l"/>
              </a:tabLst>
            </a:pPr>
            <a:r>
              <a:rPr lang="en-US" sz="2000" spc="-20" dirty="0">
                <a:latin typeface="Times New Roman"/>
                <a:cs typeface="Times New Roman"/>
              </a:rPr>
              <a:t>       </a:t>
            </a:r>
            <a:r>
              <a:rPr sz="2000" spc="-20" dirty="0">
                <a:latin typeface="Times New Roman"/>
                <a:cs typeface="Times New Roman"/>
              </a:rPr>
              <a:t>Visitor </a:t>
            </a:r>
            <a:r>
              <a:rPr sz="2000" dirty="0">
                <a:latin typeface="Times New Roman"/>
                <a:cs typeface="Times New Roman"/>
              </a:rPr>
              <a:t>Location Register (VLR)  </a:t>
            </a:r>
            <a:r>
              <a:rPr lang="en-US" sz="2000" dirty="0">
                <a:latin typeface="Times New Roman"/>
                <a:cs typeface="Times New Roman"/>
              </a:rPr>
              <a:t>       </a:t>
            </a:r>
          </a:p>
          <a:p>
            <a:pPr marR="5080">
              <a:lnSpc>
                <a:spcPct val="120000"/>
              </a:lnSpc>
              <a:spcBef>
                <a:spcPts val="125"/>
              </a:spcBef>
              <a:tabLst>
                <a:tab pos="391795" algn="l"/>
                <a:tab pos="39243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       </a:t>
            </a:r>
            <a:r>
              <a:rPr sz="2000" dirty="0">
                <a:latin typeface="Times New Roman"/>
                <a:cs typeface="Times New Roman"/>
              </a:rPr>
              <a:t>Authentication </a:t>
            </a:r>
            <a:r>
              <a:rPr sz="2000" spc="-5" dirty="0">
                <a:latin typeface="Times New Roman"/>
                <a:cs typeface="Times New Roman"/>
              </a:rPr>
              <a:t>Center </a:t>
            </a:r>
            <a:r>
              <a:rPr sz="2000" dirty="0">
                <a:latin typeface="Times New Roman"/>
                <a:cs typeface="Times New Roman"/>
              </a:rPr>
              <a:t>(AUC)  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</a:p>
          <a:p>
            <a:pPr marR="5080">
              <a:lnSpc>
                <a:spcPct val="120000"/>
              </a:lnSpc>
              <a:spcBef>
                <a:spcPts val="125"/>
              </a:spcBef>
              <a:tabLst>
                <a:tab pos="391795" algn="l"/>
                <a:tab pos="39243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       </a:t>
            </a:r>
            <a:r>
              <a:rPr sz="2000" dirty="0">
                <a:latin typeface="Times New Roman"/>
                <a:cs typeface="Times New Roman"/>
              </a:rPr>
              <a:t>Equipment Identity Register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(EIR)</a:t>
            </a:r>
          </a:p>
        </p:txBody>
      </p:sp>
    </p:spTree>
    <p:extLst>
      <p:ext uri="{BB962C8B-B14F-4D97-AF65-F5344CB8AC3E}">
        <p14:creationId xmlns:p14="http://schemas.microsoft.com/office/powerpoint/2010/main" val="6094250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00294"/>
            <a:ext cx="7972425" cy="49282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JAVA: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2553335" algn="l"/>
                <a:tab pos="5061585" algn="l"/>
              </a:tabLst>
            </a:pPr>
            <a:r>
              <a:rPr sz="2400" spc="-5" dirty="0">
                <a:latin typeface="Arial"/>
                <a:cs typeface="Arial"/>
              </a:rPr>
              <a:t>RadioButton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rb1;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Arial"/>
                <a:cs typeface="Arial"/>
              </a:rPr>
              <a:t>RadioGroup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rg1;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Arial"/>
                <a:cs typeface="Arial"/>
              </a:rPr>
              <a:t>Button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b1;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addListenerRadioButton();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private </a:t>
            </a:r>
            <a:r>
              <a:rPr sz="2400" dirty="0">
                <a:latin typeface="Arial"/>
                <a:cs typeface="Arial"/>
              </a:rPr>
              <a:t>void </a:t>
            </a:r>
            <a:r>
              <a:rPr sz="2400" spc="-5" dirty="0">
                <a:latin typeface="Arial"/>
                <a:cs typeface="Arial"/>
              </a:rPr>
              <a:t>addListenerRadioButton()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{</a:t>
            </a:r>
          </a:p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rg1 = </a:t>
            </a:r>
            <a:r>
              <a:rPr sz="2400" spc="-5" dirty="0">
                <a:latin typeface="Arial"/>
                <a:cs typeface="Arial"/>
              </a:rPr>
              <a:t>(RadioGroup)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findViewById(R.id.radioGroup);</a:t>
            </a:r>
            <a:endParaRPr sz="2400" dirty="0">
              <a:latin typeface="Arial"/>
              <a:cs typeface="Arial"/>
            </a:endParaRPr>
          </a:p>
          <a:p>
            <a:pPr marL="355600" marR="58991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b1 </a:t>
            </a:r>
            <a:r>
              <a:rPr sz="2400" dirty="0">
                <a:latin typeface="Arial"/>
                <a:cs typeface="Arial"/>
              </a:rPr>
              <a:t>= (Button) </a:t>
            </a:r>
            <a:r>
              <a:rPr sz="2400" spc="-5" dirty="0">
                <a:latin typeface="Arial"/>
                <a:cs typeface="Arial"/>
              </a:rPr>
              <a:t>findViewById(R.id.button1);  b1.setOnClickListener(new View.OnClickListener() </a:t>
            </a:r>
            <a:r>
              <a:rPr sz="2400" dirty="0">
                <a:latin typeface="Arial"/>
                <a:cs typeface="Arial"/>
              </a:rPr>
              <a:t>{  </a:t>
            </a:r>
            <a:r>
              <a:rPr sz="2400" spc="-5" dirty="0">
                <a:latin typeface="Arial"/>
                <a:cs typeface="Arial"/>
              </a:rPr>
              <a:t>@Override public void onClick(View </a:t>
            </a:r>
            <a:r>
              <a:rPr sz="2400" dirty="0">
                <a:latin typeface="Arial"/>
                <a:cs typeface="Arial"/>
              </a:rPr>
              <a:t>v)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{</a:t>
            </a:r>
          </a:p>
          <a:p>
            <a:pPr marL="355600" marR="508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int selected=rg1.getCheckedRadioButtonId();  rb1=(RadioButton)findViewById(selected);  Toast.makeText(MainActivity.this,rb1.getText(),Toast.LE  NGTH_LONG).show(); </a:t>
            </a:r>
            <a:r>
              <a:rPr sz="2400" dirty="0">
                <a:latin typeface="Arial"/>
                <a:cs typeface="Arial"/>
              </a:rPr>
              <a:t>} });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160</a:t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895600" y="1447795"/>
            <a:ext cx="3200400" cy="5216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161</a:t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3378" y="482925"/>
            <a:ext cx="5396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RadioGroup</a:t>
            </a:r>
            <a:r>
              <a:rPr spc="-50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621354"/>
            <a:ext cx="7993380" cy="4221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927735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RadioGroup </a:t>
            </a:r>
            <a:r>
              <a:rPr sz="3200" dirty="0">
                <a:latin typeface="Arial"/>
                <a:cs typeface="Arial"/>
              </a:rPr>
              <a:t>class </a:t>
            </a:r>
            <a:r>
              <a:rPr sz="3200" spc="-5" dirty="0">
                <a:latin typeface="Arial"/>
                <a:cs typeface="Arial"/>
              </a:rPr>
              <a:t>is used for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sz="32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of  radio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buttons</a:t>
            </a:r>
            <a:r>
              <a:rPr sz="3200" spc="-5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If we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check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one radio button </a:t>
            </a:r>
            <a:r>
              <a:rPr sz="3200" spc="-5" dirty="0">
                <a:latin typeface="Arial"/>
                <a:cs typeface="Arial"/>
              </a:rPr>
              <a:t>that </a:t>
            </a:r>
            <a:r>
              <a:rPr sz="3200" spc="-10" dirty="0">
                <a:latin typeface="Arial"/>
                <a:cs typeface="Arial"/>
              </a:rPr>
              <a:t>belongs  </a:t>
            </a:r>
            <a:r>
              <a:rPr sz="3200" dirty="0">
                <a:latin typeface="Arial"/>
                <a:cs typeface="Arial"/>
              </a:rPr>
              <a:t>to a </a:t>
            </a:r>
            <a:r>
              <a:rPr sz="3200" spc="-5" dirty="0">
                <a:latin typeface="Arial"/>
                <a:cs typeface="Arial"/>
              </a:rPr>
              <a:t>radio group, it automatically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unchecks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any previously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checked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radio button</a:t>
            </a:r>
            <a:r>
              <a:rPr sz="32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within  </a:t>
            </a:r>
            <a:r>
              <a:rPr sz="3200" dirty="0">
                <a:latin typeface="Arial"/>
                <a:cs typeface="Arial"/>
              </a:rPr>
              <a:t>the same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group.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(Refer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RadioButton)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162</a:t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646" y="482925"/>
            <a:ext cx="56813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Progress </a:t>
            </a:r>
            <a:r>
              <a:rPr spc="-5" dirty="0"/>
              <a:t>Bar</a:t>
            </a:r>
            <a:r>
              <a:rPr spc="-35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6" y="1624401"/>
            <a:ext cx="7929245" cy="5061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606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Progress bars are </a:t>
            </a:r>
            <a:r>
              <a:rPr sz="2800" dirty="0">
                <a:latin typeface="Arial"/>
                <a:cs typeface="Arial"/>
              </a:rPr>
              <a:t>used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show progress of a 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task</a:t>
            </a:r>
            <a:r>
              <a:rPr sz="280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 class called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ProgressDialog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5" dirty="0">
                <a:latin typeface="Arial"/>
                <a:cs typeface="Arial"/>
              </a:rPr>
              <a:t>allows you </a:t>
            </a:r>
            <a:r>
              <a:rPr sz="2800" dirty="0">
                <a:latin typeface="Arial"/>
                <a:cs typeface="Arial"/>
              </a:rPr>
              <a:t>to  </a:t>
            </a:r>
            <a:r>
              <a:rPr sz="2800" spc="-5" dirty="0">
                <a:latin typeface="Arial"/>
                <a:cs typeface="Arial"/>
              </a:rPr>
              <a:t>create </a:t>
            </a:r>
            <a:r>
              <a:rPr sz="2800" dirty="0">
                <a:latin typeface="Arial"/>
                <a:cs typeface="Arial"/>
              </a:rPr>
              <a:t>progress</a:t>
            </a:r>
            <a:r>
              <a:rPr sz="2800" spc="-5" dirty="0">
                <a:latin typeface="Arial"/>
                <a:cs typeface="Arial"/>
              </a:rPr>
              <a:t> bar.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Syntax:</a:t>
            </a:r>
            <a:endParaRPr sz="2800">
              <a:latin typeface="Arial"/>
              <a:cs typeface="Arial"/>
            </a:endParaRPr>
          </a:p>
          <a:p>
            <a:pPr marL="355600" marR="258826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Arial"/>
                <a:cs typeface="Arial"/>
              </a:rPr>
              <a:t>ProgressDialog progress = new  </a:t>
            </a:r>
            <a:r>
              <a:rPr sz="2800" dirty="0">
                <a:latin typeface="Arial"/>
                <a:cs typeface="Arial"/>
              </a:rPr>
              <a:t>ProgressDialog(this);</a:t>
            </a:r>
            <a:endParaRPr sz="2800">
              <a:latin typeface="Arial"/>
              <a:cs typeface="Arial"/>
            </a:endParaRPr>
          </a:p>
          <a:p>
            <a:pPr marL="355600" marR="66675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For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example</a:t>
            </a:r>
            <a:r>
              <a:rPr sz="2800" spc="-5" dirty="0">
                <a:latin typeface="Arial"/>
                <a:cs typeface="Arial"/>
              </a:rPr>
              <a:t>, when you </a:t>
            </a:r>
            <a:r>
              <a:rPr sz="2800" dirty="0">
                <a:latin typeface="Arial"/>
                <a:cs typeface="Arial"/>
              </a:rPr>
              <a:t>are </a:t>
            </a:r>
            <a:r>
              <a:rPr sz="2800" spc="-5" dirty="0">
                <a:latin typeface="Arial"/>
                <a:cs typeface="Arial"/>
              </a:rPr>
              <a:t>uploading </a:t>
            </a:r>
            <a:r>
              <a:rPr sz="2800" spc="-10" dirty="0">
                <a:latin typeface="Arial"/>
                <a:cs typeface="Arial"/>
              </a:rPr>
              <a:t>or  </a:t>
            </a:r>
            <a:r>
              <a:rPr sz="2800" spc="-5" dirty="0">
                <a:latin typeface="Arial"/>
                <a:cs typeface="Arial"/>
              </a:rPr>
              <a:t>downloading something </a:t>
            </a:r>
            <a:r>
              <a:rPr sz="2800" dirty="0">
                <a:latin typeface="Arial"/>
                <a:cs typeface="Arial"/>
              </a:rPr>
              <a:t>from </a:t>
            </a:r>
            <a:r>
              <a:rPr sz="2800" spc="-5" dirty="0">
                <a:latin typeface="Arial"/>
                <a:cs typeface="Arial"/>
              </a:rPr>
              <a:t>the internet, it </a:t>
            </a:r>
            <a:r>
              <a:rPr sz="2800" spc="-10" dirty="0">
                <a:latin typeface="Arial"/>
                <a:cs typeface="Arial"/>
              </a:rPr>
              <a:t>is  </a:t>
            </a:r>
            <a:r>
              <a:rPr sz="2800" spc="-5" dirty="0">
                <a:latin typeface="Arial"/>
                <a:cs typeface="Arial"/>
              </a:rPr>
              <a:t>better to show </a:t>
            </a:r>
            <a:r>
              <a:rPr sz="2800" dirty="0">
                <a:latin typeface="Arial"/>
                <a:cs typeface="Arial"/>
              </a:rPr>
              <a:t>the progress of </a:t>
            </a:r>
            <a:r>
              <a:rPr sz="2800" spc="-5" dirty="0">
                <a:latin typeface="Arial"/>
                <a:cs typeface="Arial"/>
              </a:rPr>
              <a:t>download/upload  to the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163</a:t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277" y="377692"/>
            <a:ext cx="74491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ProgressDialog </a:t>
            </a:r>
            <a:r>
              <a:rPr sz="4000" spc="-10" dirty="0"/>
              <a:t>class</a:t>
            </a:r>
            <a:r>
              <a:rPr sz="4000" spc="25" dirty="0"/>
              <a:t> </a:t>
            </a:r>
            <a:r>
              <a:rPr sz="4000" spc="-10" dirty="0"/>
              <a:t>methods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8450" y="1136650"/>
          <a:ext cx="8610600" cy="5212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getMax()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method returns the maximum</a:t>
                      </a:r>
                      <a:r>
                        <a:rPr sz="20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value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of the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progress.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39">
                <a:tc>
                  <a:txBody>
                    <a:bodyPr/>
                    <a:lstStyle/>
                    <a:p>
                      <a:pPr marL="91440" marR="6096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incrementProgressBy(int 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diff)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390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method increments the progress</a:t>
                      </a:r>
                      <a:r>
                        <a:rPr sz="20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bar  by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difference of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value passed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parameter.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setIndeterminate(boolean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indeterminate)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method sets the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progress</a:t>
                      </a:r>
                      <a:r>
                        <a:rPr sz="20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indicator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as determinate or</a:t>
                      </a:r>
                      <a:r>
                        <a:rPr sz="2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indeterminate.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setMax(int</a:t>
                      </a:r>
                      <a:r>
                        <a:rPr sz="20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max)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787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method sets the maximum value</a:t>
                      </a:r>
                      <a:r>
                        <a:rPr sz="20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progress</a:t>
                      </a:r>
                      <a:r>
                        <a:rPr sz="2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dialog.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setProgress(int</a:t>
                      </a:r>
                      <a:r>
                        <a:rPr sz="20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value)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method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used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update</a:t>
                      </a:r>
                      <a:r>
                        <a:rPr sz="2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progress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dialog with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some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specific</a:t>
                      </a:r>
                      <a:r>
                        <a:rPr sz="2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value.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803">
                <a:tc>
                  <a:txBody>
                    <a:bodyPr/>
                    <a:lstStyle/>
                    <a:p>
                      <a:pPr marL="91440" marR="6216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show(Context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context,  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CharSequence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title,  CharSequence</a:t>
                      </a:r>
                      <a:r>
                        <a:rPr sz="20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message)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057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static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method, used to</a:t>
                      </a:r>
                      <a:r>
                        <a:rPr sz="20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display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progress</a:t>
                      </a:r>
                      <a:r>
                        <a:rPr sz="2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dialog.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164</a:t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4416"/>
            <a:ext cx="7313295" cy="509905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3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XML: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</a:pPr>
            <a:r>
              <a:rPr sz="3200" spc="-5" dirty="0">
                <a:latin typeface="Arial"/>
                <a:cs typeface="Arial"/>
              </a:rPr>
              <a:t>&lt;Button  android:layout_width="wrap_content"  android:layout_height="wrap_content"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android:text="DOWNLOAD" 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android:onClick="download"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android:id="@+id/button1"  </a:t>
            </a:r>
            <a:r>
              <a:rPr sz="3200" spc="-5" dirty="0">
                <a:latin typeface="Arial"/>
                <a:cs typeface="Arial"/>
              </a:rPr>
              <a:t>android:layout_marginLeft="125dp"  android:layout_marginStart="125dp"  android:layout_centerVertical="true"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/&gt;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165</a:t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2316"/>
            <a:ext cx="8108315" cy="47091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JAVA: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Button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b1;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private ProgressDialog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progress;</a:t>
            </a:r>
            <a:endParaRPr sz="2400">
              <a:latin typeface="Arial"/>
              <a:cs typeface="Arial"/>
            </a:endParaRPr>
          </a:p>
          <a:p>
            <a:pPr marL="12700" marR="2543810">
              <a:lnSpc>
                <a:spcPts val="3460"/>
              </a:lnSpc>
              <a:spcBef>
                <a:spcPts val="204"/>
              </a:spcBef>
            </a:pPr>
            <a:r>
              <a:rPr sz="2400" spc="-5" dirty="0">
                <a:latin typeface="Arial"/>
                <a:cs typeface="Arial"/>
              </a:rPr>
              <a:t>b1 </a:t>
            </a:r>
            <a:r>
              <a:rPr sz="2400" dirty="0">
                <a:latin typeface="Arial"/>
                <a:cs typeface="Arial"/>
              </a:rPr>
              <a:t>= (Button) </a:t>
            </a:r>
            <a:r>
              <a:rPr sz="2400" spc="-5" dirty="0">
                <a:latin typeface="Arial"/>
                <a:cs typeface="Arial"/>
              </a:rPr>
              <a:t>findViewById(R.id.button1);  </a:t>
            </a:r>
            <a:r>
              <a:rPr sz="2400" spc="-10" dirty="0">
                <a:latin typeface="Arial"/>
                <a:cs typeface="Arial"/>
              </a:rPr>
              <a:t>public </a:t>
            </a:r>
            <a:r>
              <a:rPr sz="2400" spc="-5" dirty="0">
                <a:latin typeface="Arial"/>
                <a:cs typeface="Arial"/>
              </a:rPr>
              <a:t>void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download(View</a:t>
            </a:r>
            <a:r>
              <a:rPr sz="2400" spc="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view)</a:t>
            </a:r>
            <a:r>
              <a:rPr sz="2400" spc="-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 marR="1677670">
              <a:lnSpc>
                <a:spcPct val="100000"/>
              </a:lnSpc>
              <a:spcBef>
                <a:spcPts val="365"/>
              </a:spcBef>
            </a:pPr>
            <a:r>
              <a:rPr sz="2400" spc="-5" dirty="0">
                <a:latin typeface="Arial"/>
                <a:cs typeface="Arial"/>
              </a:rPr>
              <a:t>progress=new ProgressDialog(this);  progress.setMessage("Downloading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Music");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10000"/>
              </a:lnSpc>
              <a:spcBef>
                <a:spcPts val="290"/>
              </a:spcBef>
            </a:pPr>
            <a:r>
              <a:rPr sz="2400" spc="-5" dirty="0">
                <a:latin typeface="Arial"/>
                <a:cs typeface="Arial"/>
              </a:rPr>
              <a:t>progress.setProgressStyle(ProgressDialog.STYLE_HORI  ZONTAL); progress.setIndeterminate(true);  progress.setProgress(0);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progress.show();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166</a:t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383788"/>
            <a:ext cx="44062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55" dirty="0"/>
              <a:t> </a:t>
            </a:r>
            <a:r>
              <a:rPr spc="-5"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7" y="1171697"/>
            <a:ext cx="7482205" cy="5293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990850" indent="-343535" algn="just">
              <a:lnSpc>
                <a:spcPct val="120100"/>
              </a:lnSpc>
              <a:spcBef>
                <a:spcPts val="95"/>
              </a:spcBef>
            </a:pPr>
            <a:r>
              <a:rPr sz="2400" dirty="0">
                <a:latin typeface="Arial"/>
                <a:cs typeface="Arial"/>
              </a:rPr>
              <a:t>final </a:t>
            </a:r>
            <a:r>
              <a:rPr sz="2400" spc="-5" dirty="0">
                <a:latin typeface="Arial"/>
                <a:cs typeface="Arial"/>
              </a:rPr>
              <a:t>int totalProgressTime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10" dirty="0">
                <a:latin typeface="Arial"/>
                <a:cs typeface="Arial"/>
              </a:rPr>
              <a:t>100;  </a:t>
            </a:r>
            <a:r>
              <a:rPr sz="2400" dirty="0">
                <a:latin typeface="Arial"/>
                <a:cs typeface="Arial"/>
              </a:rPr>
              <a:t>final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Thread t =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new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Thread()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{  </a:t>
            </a:r>
            <a:r>
              <a:rPr sz="2400" spc="-5" dirty="0">
                <a:latin typeface="Arial"/>
                <a:cs typeface="Arial"/>
              </a:rPr>
              <a:t>@Override </a:t>
            </a:r>
            <a:r>
              <a:rPr sz="2400" spc="-10" dirty="0">
                <a:latin typeface="Arial"/>
                <a:cs typeface="Arial"/>
              </a:rPr>
              <a:t>public </a:t>
            </a:r>
            <a:r>
              <a:rPr sz="2400" spc="-5" dirty="0">
                <a:latin typeface="Arial"/>
                <a:cs typeface="Arial"/>
              </a:rPr>
              <a:t>void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run()</a:t>
            </a:r>
            <a:r>
              <a:rPr sz="24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927100" algn="just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int jumpTime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0;</a:t>
            </a:r>
            <a:endParaRPr sz="2400">
              <a:latin typeface="Arial"/>
              <a:cs typeface="Arial"/>
            </a:endParaRPr>
          </a:p>
          <a:p>
            <a:pPr marL="1841500" marR="1301115" indent="-914400" algn="just">
              <a:lnSpc>
                <a:spcPts val="3460"/>
              </a:lnSpc>
              <a:spcBef>
                <a:spcPts val="210"/>
              </a:spcBef>
            </a:pPr>
            <a:r>
              <a:rPr sz="2400" spc="-5" dirty="0">
                <a:latin typeface="Arial"/>
                <a:cs typeface="Arial"/>
              </a:rPr>
              <a:t>while(jumpTime </a:t>
            </a:r>
            <a:r>
              <a:rPr sz="2400" dirty="0">
                <a:latin typeface="Arial"/>
                <a:cs typeface="Arial"/>
              </a:rPr>
              <a:t>&lt; </a:t>
            </a:r>
            <a:r>
              <a:rPr sz="2400" spc="-5" dirty="0">
                <a:latin typeface="Arial"/>
                <a:cs typeface="Arial"/>
              </a:rPr>
              <a:t>totalProgressTime) </a:t>
            </a:r>
            <a:r>
              <a:rPr sz="2400" dirty="0">
                <a:latin typeface="Arial"/>
                <a:cs typeface="Arial"/>
              </a:rPr>
              <a:t>{  try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756535">
              <a:lnSpc>
                <a:spcPct val="100000"/>
              </a:lnSpc>
              <a:spcBef>
                <a:spcPts val="360"/>
              </a:spcBef>
            </a:pPr>
            <a:r>
              <a:rPr sz="2400" spc="-5" dirty="0">
                <a:latin typeface="Arial"/>
                <a:cs typeface="Arial"/>
              </a:rPr>
              <a:t>sleep(200);</a:t>
            </a:r>
            <a:endParaRPr sz="2400">
              <a:latin typeface="Arial"/>
              <a:cs typeface="Arial"/>
            </a:endParaRPr>
          </a:p>
          <a:p>
            <a:pPr marL="2756535" marR="5080">
              <a:lnSpc>
                <a:spcPts val="3460"/>
              </a:lnSpc>
              <a:spcBef>
                <a:spcPts val="210"/>
              </a:spcBef>
            </a:pPr>
            <a:r>
              <a:rPr sz="2400" spc="-5" dirty="0">
                <a:latin typeface="Arial"/>
                <a:cs typeface="Arial"/>
              </a:rPr>
              <a:t>jumpTime </a:t>
            </a:r>
            <a:r>
              <a:rPr sz="2400" dirty="0">
                <a:latin typeface="Arial"/>
                <a:cs typeface="Arial"/>
              </a:rPr>
              <a:t>+= </a:t>
            </a:r>
            <a:r>
              <a:rPr sz="2400" spc="-5" dirty="0">
                <a:latin typeface="Arial"/>
                <a:cs typeface="Arial"/>
              </a:rPr>
              <a:t>5;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progress.setProgress(jumpTime); </a:t>
            </a:r>
            <a:r>
              <a:rPr sz="2400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365"/>
              </a:spcBef>
            </a:pPr>
            <a:r>
              <a:rPr sz="2400" dirty="0">
                <a:latin typeface="Arial"/>
                <a:cs typeface="Arial"/>
              </a:rPr>
              <a:t>catch </a:t>
            </a:r>
            <a:r>
              <a:rPr sz="2400" spc="-5" dirty="0">
                <a:latin typeface="Arial"/>
                <a:cs typeface="Arial"/>
              </a:rPr>
              <a:t>(InterruptedException e) </a:t>
            </a:r>
            <a:r>
              <a:rPr sz="2400" dirty="0">
                <a:latin typeface="Arial"/>
                <a:cs typeface="Arial"/>
              </a:rPr>
              <a:t>{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010919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} }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};</a:t>
            </a:r>
            <a:endParaRPr sz="2400">
              <a:latin typeface="Arial"/>
              <a:cs typeface="Arial"/>
            </a:endParaRPr>
          </a:p>
          <a:p>
            <a:pPr marL="43942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t.start();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167</a:t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1571625" y="1371584"/>
            <a:ext cx="2771775" cy="4562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0" y="1371600"/>
            <a:ext cx="2762250" cy="461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168</a:t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6402" y="482925"/>
            <a:ext cx="4253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Spinner</a:t>
            </a:r>
            <a:r>
              <a:rPr spc="-50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1354"/>
            <a:ext cx="7769859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Spinner allows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you to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select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an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item</a:t>
            </a:r>
            <a:r>
              <a:rPr sz="32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from 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drop down</a:t>
            </a:r>
            <a:r>
              <a:rPr sz="32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menu.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00" y="3505200"/>
            <a:ext cx="5657850" cy="1428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169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905000" y="1524000"/>
            <a:ext cx="52476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49860" marR="5080" indent="-137160">
              <a:spcBef>
                <a:spcPts val="95"/>
              </a:spcBef>
            </a:pPr>
            <a:r>
              <a:rPr lang="en-US" sz="4000" dirty="0"/>
              <a:t>S</a:t>
            </a:r>
            <a:r>
              <a:rPr lang="en-US" sz="3200" dirty="0"/>
              <a:t>YSTEM</a:t>
            </a:r>
            <a:r>
              <a:rPr lang="en-US" sz="3200" spc="-114" dirty="0"/>
              <a:t> </a:t>
            </a:r>
            <a:r>
              <a:rPr lang="en-US" sz="4000" dirty="0"/>
              <a:t>A</a:t>
            </a:r>
            <a:r>
              <a:rPr lang="en-US" sz="3200" dirty="0"/>
              <a:t>RCHITECTURE  </a:t>
            </a:r>
            <a:r>
              <a:rPr lang="en-US" sz="4000" dirty="0"/>
              <a:t>M</a:t>
            </a:r>
            <a:r>
              <a:rPr lang="en-US" sz="3200" dirty="0"/>
              <a:t>OBILE </a:t>
            </a:r>
            <a:r>
              <a:rPr lang="en-US" sz="4000" spc="-70" dirty="0"/>
              <a:t>S</a:t>
            </a:r>
            <a:r>
              <a:rPr lang="en-US" sz="3200" spc="-70" dirty="0"/>
              <a:t>TATION</a:t>
            </a:r>
            <a:r>
              <a:rPr lang="en-US" sz="3200" spc="350" dirty="0"/>
              <a:t> </a:t>
            </a:r>
            <a:r>
              <a:rPr lang="en-US" sz="4000" spc="-5" dirty="0"/>
              <a:t>(MS)</a:t>
            </a:r>
            <a:endParaRPr lang="en-US" sz="4000" dirty="0"/>
          </a:p>
        </p:txBody>
      </p:sp>
      <p:sp>
        <p:nvSpPr>
          <p:cNvPr id="5" name="object 3"/>
          <p:cNvSpPr txBox="1"/>
          <p:nvPr/>
        </p:nvSpPr>
        <p:spPr>
          <a:xfrm>
            <a:off x="747975" y="3429000"/>
            <a:ext cx="6633845" cy="1960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The Mobile Station is </a:t>
            </a:r>
            <a:r>
              <a:rPr sz="2800" spc="-10" dirty="0">
                <a:latin typeface="Times New Roman"/>
                <a:cs typeface="Times New Roman"/>
              </a:rPr>
              <a:t>made </a:t>
            </a:r>
            <a:r>
              <a:rPr sz="2800" spc="-5" dirty="0">
                <a:latin typeface="Times New Roman"/>
                <a:cs typeface="Times New Roman"/>
              </a:rPr>
              <a:t>up of two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entities: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950" dirty="0">
              <a:latin typeface="Times New Roman"/>
              <a:cs typeface="Times New Roman"/>
            </a:endParaRPr>
          </a:p>
          <a:p>
            <a:pPr marL="633095" indent="-621030">
              <a:lnSpc>
                <a:spcPct val="100000"/>
              </a:lnSpc>
              <a:buAutoNum type="arabicPeriod"/>
              <a:tabLst>
                <a:tab pos="633095" algn="l"/>
                <a:tab pos="633730" algn="l"/>
              </a:tabLst>
            </a:pPr>
            <a:r>
              <a:rPr sz="2800" spc="-5" dirty="0">
                <a:latin typeface="Times New Roman"/>
                <a:cs typeface="Times New Roman"/>
              </a:rPr>
              <a:t>Mobile Equipment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(ME)</a:t>
            </a:r>
            <a:endParaRPr sz="2800" dirty="0">
              <a:latin typeface="Times New Roman"/>
              <a:cs typeface="Times New Roman"/>
            </a:endParaRPr>
          </a:p>
          <a:p>
            <a:pPr marL="622300" indent="-6102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2800" spc="-5" dirty="0">
                <a:latin typeface="Times New Roman"/>
                <a:cs typeface="Times New Roman"/>
              </a:rPr>
              <a:t>Subscriber Identity </a:t>
            </a:r>
            <a:r>
              <a:rPr sz="2800" dirty="0">
                <a:latin typeface="Times New Roman"/>
                <a:cs typeface="Times New Roman"/>
              </a:rPr>
              <a:t>Module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(SIM)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55616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2316"/>
            <a:ext cx="7521575" cy="46361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XML:</a:t>
            </a:r>
            <a:endParaRPr sz="2400">
              <a:latin typeface="Arial"/>
              <a:cs typeface="Arial"/>
            </a:endParaRPr>
          </a:p>
          <a:p>
            <a:pPr marL="355600" marR="1668145" indent="-34353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&lt;Spinner android:id="@+id/spinner"  android:layout_width="fill_parent"  android:layout_height="wrap_content"  android:prompt="@string/spinner_title"/&gt;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JAVA: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3460"/>
              </a:lnSpc>
              <a:spcBef>
                <a:spcPts val="209"/>
              </a:spcBef>
            </a:pPr>
            <a:r>
              <a:rPr sz="2400" spc="-5" dirty="0">
                <a:latin typeface="Arial"/>
                <a:cs typeface="Arial"/>
              </a:rPr>
              <a:t>Spinner spinner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(Spinner) findViewById(R.id.spinner);  spinner.setOnItemSelectedListener(this);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spc="-5" dirty="0">
                <a:latin typeface="Arial"/>
                <a:cs typeface="Arial"/>
              </a:rPr>
              <a:t>List&lt;String&gt; </a:t>
            </a:r>
            <a:r>
              <a:rPr sz="2400" dirty="0">
                <a:latin typeface="Arial"/>
                <a:cs typeface="Arial"/>
              </a:rPr>
              <a:t>categories = </a:t>
            </a:r>
            <a:r>
              <a:rPr sz="2400" spc="-5" dirty="0">
                <a:latin typeface="Arial"/>
                <a:cs typeface="Arial"/>
              </a:rPr>
              <a:t>new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ArrayList&lt;String&gt;();</a:t>
            </a:r>
            <a:endParaRPr sz="2400">
              <a:latin typeface="Arial"/>
              <a:cs typeface="Arial"/>
            </a:endParaRPr>
          </a:p>
          <a:p>
            <a:pPr marL="439420" marR="2083435" indent="-83820">
              <a:lnSpc>
                <a:spcPts val="3460"/>
              </a:lnSpc>
              <a:spcBef>
                <a:spcPts val="209"/>
              </a:spcBef>
            </a:pPr>
            <a:r>
              <a:rPr sz="2400" spc="-5" dirty="0">
                <a:latin typeface="Arial"/>
                <a:cs typeface="Arial"/>
              </a:rPr>
              <a:t>categories.add(“Automobile");  categories.add(“Business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Services");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170</a:t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7" y="1552316"/>
            <a:ext cx="7991475" cy="419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632835">
              <a:lnSpc>
                <a:spcPct val="12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categories.add("Computers");  categories.add("Education");  categories.add("Personal");  categories.add("Travel");</a:t>
            </a:r>
            <a:endParaRPr sz="2400">
              <a:latin typeface="Arial"/>
              <a:cs typeface="Arial"/>
            </a:endParaRPr>
          </a:p>
          <a:p>
            <a:pPr marL="355600" marR="761365" indent="-343535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ArrayAdapter&lt;String&gt; dataAdapter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10" dirty="0">
                <a:latin typeface="Arial"/>
                <a:cs typeface="Arial"/>
              </a:rPr>
              <a:t>new  </a:t>
            </a:r>
            <a:r>
              <a:rPr sz="2400" spc="-5" dirty="0">
                <a:latin typeface="Arial"/>
                <a:cs typeface="Arial"/>
              </a:rPr>
              <a:t>ArrayAdapter&lt;String&gt;(this,  android.R.layout.simple_spinner_item,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categories);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dataAdapter.setDropDownViewResource(android.R.layout.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simple_spinner_dropdown_item);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spinner.setAdapter(dataAdapter);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171</a:t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7" y="1624401"/>
            <a:ext cx="7795259" cy="3268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768985" indent="-34353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public void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onItemSelected(AdapterView&lt;?&gt;  parent, View view, int position, long id)</a:t>
            </a:r>
            <a:r>
              <a:rPr sz="2800" spc="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355600" marR="408305" indent="-343535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String item =  parent.getItemAtPosition(position).toString();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Toast.makeText(parent.getContext(), "Selected: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"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+ item,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Toast.LENGTH_LONG).show();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172</a:t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1270010"/>
            <a:ext cx="3886200" cy="5206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0600" y="1295415"/>
            <a:ext cx="3657600" cy="5172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173</a:t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5298" y="482925"/>
            <a:ext cx="51523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TimePicker</a:t>
            </a:r>
            <a:r>
              <a:rPr spc="-80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401"/>
            <a:ext cx="7868284" cy="2756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Time </a:t>
            </a:r>
            <a:r>
              <a:rPr sz="2800" dirty="0">
                <a:latin typeface="Arial"/>
                <a:cs typeface="Arial"/>
              </a:rPr>
              <a:t>Picker </a:t>
            </a:r>
            <a:r>
              <a:rPr sz="2800" spc="-5" dirty="0">
                <a:latin typeface="Arial"/>
                <a:cs typeface="Arial"/>
              </a:rPr>
              <a:t>allows </a:t>
            </a:r>
            <a:r>
              <a:rPr sz="2800" dirty="0">
                <a:latin typeface="Arial"/>
                <a:cs typeface="Arial"/>
              </a:rPr>
              <a:t>you </a:t>
            </a:r>
            <a:r>
              <a:rPr sz="2800" spc="-5" dirty="0">
                <a:latin typeface="Arial"/>
                <a:cs typeface="Arial"/>
              </a:rPr>
              <a:t>to select the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time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day </a:t>
            </a:r>
            <a:r>
              <a:rPr sz="2800" spc="-5" dirty="0">
                <a:latin typeface="Arial"/>
                <a:cs typeface="Arial"/>
              </a:rPr>
              <a:t> in </a:t>
            </a:r>
            <a:r>
              <a:rPr sz="2800" dirty="0">
                <a:latin typeface="Arial"/>
                <a:cs typeface="Arial"/>
              </a:rPr>
              <a:t>either 24 hour or </a:t>
            </a:r>
            <a:r>
              <a:rPr sz="2800" spc="-5" dirty="0">
                <a:latin typeface="Arial"/>
                <a:cs typeface="Arial"/>
              </a:rPr>
              <a:t>AM/PM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mode.</a:t>
            </a:r>
            <a:endParaRPr sz="2800">
              <a:latin typeface="Arial"/>
              <a:cs typeface="Arial"/>
            </a:endParaRPr>
          </a:p>
          <a:p>
            <a:pPr marL="355600" marR="302895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The time </a:t>
            </a:r>
            <a:r>
              <a:rPr sz="2800" dirty="0">
                <a:latin typeface="Arial"/>
                <a:cs typeface="Arial"/>
              </a:rPr>
              <a:t>consists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hours, minutes and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clock  format.</a:t>
            </a:r>
            <a:endParaRPr sz="2800">
              <a:latin typeface="Arial"/>
              <a:cs typeface="Arial"/>
            </a:endParaRPr>
          </a:p>
          <a:p>
            <a:pPr marL="355600" marR="897255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Android provides this functionality through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 TimePicker</a:t>
            </a:r>
            <a:r>
              <a:rPr sz="28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sz="280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2400" y="4114800"/>
            <a:ext cx="4191000" cy="2447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174</a:t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9952" y="482925"/>
            <a:ext cx="2324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Metho</a:t>
            </a:r>
            <a:r>
              <a:rPr spc="-20" dirty="0"/>
              <a:t>d</a:t>
            </a:r>
            <a:r>
              <a:rPr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441450"/>
          <a:ext cx="8229600" cy="5126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is24HourView()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416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returns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true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is in 24  hour view else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false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2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isEnabled()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283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returns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enabled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status for this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view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setCurrentHour(Integer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currentHour)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sets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current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hour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70">
                <a:tc>
                  <a:txBody>
                    <a:bodyPr/>
                    <a:lstStyle/>
                    <a:p>
                      <a:pPr marL="91440" marR="12846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setCurrentMinute(Integer  currentMinute)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sets 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current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minute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setEnabled(boolean enabled)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94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set the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enabled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state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view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9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setIs24HourView(Boolean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is24HourView)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whether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in 24 hour</a:t>
                      </a:r>
                      <a:r>
                        <a:rPr sz="18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AM/PM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4447">
                <a:tc>
                  <a:txBody>
                    <a:bodyPr/>
                    <a:lstStyle/>
                    <a:p>
                      <a:pPr marL="91440" marR="1504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im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Changed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ist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ner(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im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Pi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cker.OnTimeChangedListener 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onTimeChangedListener)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073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Set the callback that  indicates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time has been adjusted  by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user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175</a:t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71697"/>
            <a:ext cx="7959090" cy="51479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XML:</a:t>
            </a:r>
            <a:endParaRPr sz="2400">
              <a:latin typeface="Arial"/>
              <a:cs typeface="Arial"/>
            </a:endParaRPr>
          </a:p>
          <a:p>
            <a:pPr marL="355600" marR="2018664" indent="-34353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&lt;TimePicker android:id="@+id/timePicker1"  android:layout_width="wrap_content"  android:layout_height="wrap_content"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JAVA: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TimePicker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timePicker1;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6920"/>
              </a:lnSpc>
              <a:spcBef>
                <a:spcPts val="894"/>
              </a:spcBef>
            </a:pPr>
            <a:r>
              <a:rPr sz="2400" spc="-5" dirty="0">
                <a:latin typeface="Arial"/>
                <a:cs typeface="Arial"/>
              </a:rPr>
              <a:t>timePicker1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(TimePicker)findViewById(R.id.timePicker1);  int hour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timePicker1.getCurrentHour();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int </a:t>
            </a:r>
            <a:r>
              <a:rPr sz="2400" dirty="0">
                <a:latin typeface="Arial"/>
                <a:cs typeface="Arial"/>
              </a:rPr>
              <a:t>min =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timePicker1.getCurrentMinute();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176</a:t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2819400" y="1219215"/>
            <a:ext cx="3276600" cy="543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177</a:t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2542" y="482925"/>
            <a:ext cx="50609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DatePicker</a:t>
            </a:r>
            <a:r>
              <a:rPr spc="-40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19525"/>
            <a:ext cx="6855459" cy="2244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6235" algn="l"/>
              </a:tabLst>
            </a:pPr>
            <a:r>
              <a:rPr sz="2800" spc="-10" dirty="0">
                <a:latin typeface="Arial"/>
                <a:cs typeface="Arial"/>
              </a:rPr>
              <a:t>Date </a:t>
            </a:r>
            <a:r>
              <a:rPr sz="2800" spc="-5" dirty="0">
                <a:latin typeface="Arial"/>
                <a:cs typeface="Arial"/>
              </a:rPr>
              <a:t>Picker allows you to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select the date </a:t>
            </a:r>
            <a:r>
              <a:rPr sz="2800" spc="-5" dirty="0">
                <a:latin typeface="Arial"/>
                <a:cs typeface="Arial"/>
              </a:rPr>
              <a:t> consisting of </a:t>
            </a:r>
            <a:r>
              <a:rPr sz="2800" dirty="0">
                <a:latin typeface="Arial"/>
                <a:cs typeface="Arial"/>
              </a:rPr>
              <a:t>day, </a:t>
            </a:r>
            <a:r>
              <a:rPr sz="2800" spc="-5" dirty="0">
                <a:latin typeface="Arial"/>
                <a:cs typeface="Arial"/>
              </a:rPr>
              <a:t>month and year in your  custom </a:t>
            </a:r>
            <a:r>
              <a:rPr sz="2800" dirty="0">
                <a:latin typeface="Arial"/>
                <a:cs typeface="Arial"/>
              </a:rPr>
              <a:t>user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interface.</a:t>
            </a:r>
            <a:endParaRPr sz="2800">
              <a:latin typeface="Arial"/>
              <a:cs typeface="Arial"/>
            </a:endParaRPr>
          </a:p>
          <a:p>
            <a:pPr marL="355600" marR="1285875" indent="-343535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Android provides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DatePicker and  DatePickerDialog</a:t>
            </a:r>
            <a:r>
              <a:rPr sz="28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components.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81400" y="3441701"/>
            <a:ext cx="4648200" cy="3035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178</a:t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9952" y="231388"/>
            <a:ext cx="23247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Methods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060450"/>
          <a:ext cx="8229600" cy="5603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2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getDayOfMonth()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861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gets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selected day of  month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getMonth()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gets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selected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month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7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5" dirty="0">
                          <a:latin typeface="Arial"/>
                          <a:cs typeface="Arial"/>
                        </a:rPr>
                        <a:t>getYear()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gets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selected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year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3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setMaxDate(long</a:t>
                      </a:r>
                      <a:r>
                        <a:rPr sz="180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maxDate)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78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sets 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maximal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date  supported by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DatePicker in  milliseconds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53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setMinDate(long minDate)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26135" algn="just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sets 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minimal date  supported by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NumberPicker in  milliseconds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marL="91440" marR="6959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tSp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ho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800" b="1" spc="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(boole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n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shown)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81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sets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whether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spinners  are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shown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128">
                <a:tc>
                  <a:txBody>
                    <a:bodyPr/>
                    <a:lstStyle/>
                    <a:p>
                      <a:pPr marL="91440" marR="3568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updateDate(int 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year,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int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month, 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dayOfMonth)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updates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current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getCalendarView()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returns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calendar</a:t>
                      </a:r>
                      <a:r>
                        <a:rPr sz="18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view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getFirstDayOfWeek()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Method returns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first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week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179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2901870" y="1341847"/>
            <a:ext cx="405002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3600" spc="10" dirty="0"/>
              <a:t>M</a:t>
            </a:r>
            <a:r>
              <a:rPr lang="en-US" spc="10" dirty="0"/>
              <a:t>OBILE</a:t>
            </a:r>
            <a:r>
              <a:rPr lang="en-US" spc="170" dirty="0"/>
              <a:t> </a:t>
            </a:r>
            <a:r>
              <a:rPr lang="en-US" sz="3600" spc="15" dirty="0"/>
              <a:t>E</a:t>
            </a:r>
            <a:r>
              <a:rPr lang="en-US" spc="15" dirty="0"/>
              <a:t>QUIPMENT</a:t>
            </a:r>
            <a:endParaRPr lang="en-US" sz="3600" dirty="0"/>
          </a:p>
        </p:txBody>
      </p:sp>
      <p:sp>
        <p:nvSpPr>
          <p:cNvPr id="5" name="object 3"/>
          <p:cNvSpPr txBox="1"/>
          <p:nvPr/>
        </p:nvSpPr>
        <p:spPr>
          <a:xfrm>
            <a:off x="887122" y="1916522"/>
            <a:ext cx="7692390" cy="4338366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22300" indent="-610235" algn="just">
              <a:lnSpc>
                <a:spcPct val="100000"/>
              </a:lnSpc>
              <a:spcBef>
                <a:spcPts val="409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</a:tabLst>
            </a:pPr>
            <a:r>
              <a:rPr lang="en-US" sz="2400" spc="-5" dirty="0">
                <a:latin typeface="Times New Roman"/>
                <a:cs typeface="Times New Roman"/>
              </a:rPr>
              <a:t>They are most widely known as cell or mobile phones </a:t>
            </a:r>
          </a:p>
          <a:p>
            <a:pPr marL="622300" indent="-610235" algn="just">
              <a:lnSpc>
                <a:spcPct val="100000"/>
              </a:lnSpc>
              <a:spcBef>
                <a:spcPts val="409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</a:tabLst>
            </a:pPr>
            <a:r>
              <a:rPr sz="2400" spc="-5" dirty="0">
                <a:latin typeface="Times New Roman"/>
                <a:cs typeface="Times New Roman"/>
              </a:rPr>
              <a:t>Portable, vehicle mounted, hand held device</a:t>
            </a:r>
            <a:endParaRPr lang="en-US" sz="2400" spc="-5" dirty="0">
              <a:latin typeface="Times New Roman"/>
              <a:cs typeface="Times New Roman"/>
            </a:endParaRPr>
          </a:p>
          <a:p>
            <a:pPr marL="622300" indent="-610235" algn="just">
              <a:lnSpc>
                <a:spcPct val="100000"/>
              </a:lnSpc>
              <a:spcBef>
                <a:spcPts val="409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</a:tabLst>
            </a:pPr>
            <a:r>
              <a:rPr lang="en-US" sz="2400" spc="-5" dirty="0">
                <a:latin typeface="Times New Roman"/>
                <a:cs typeface="Times New Roman"/>
              </a:rPr>
              <a:t>The two main elements are the main hardware and the SIM.</a:t>
            </a:r>
          </a:p>
          <a:p>
            <a:pPr marL="622300" indent="-610235" algn="just">
              <a:lnSpc>
                <a:spcPct val="100000"/>
              </a:lnSpc>
              <a:spcBef>
                <a:spcPts val="409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</a:tabLst>
            </a:pPr>
            <a:r>
              <a:rPr lang="en-US" sz="2400" spc="-5" dirty="0">
                <a:latin typeface="Times New Roman"/>
                <a:cs typeface="Times New Roman"/>
              </a:rPr>
              <a:t>The hardware itself contains the main elements of the mobile phone including the display, case, battery etc.</a:t>
            </a:r>
          </a:p>
          <a:p>
            <a:pPr marL="622300" indent="-610235" algn="just">
              <a:lnSpc>
                <a:spcPts val="2735"/>
              </a:lnSpc>
              <a:spcBef>
                <a:spcPts val="315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  <a:tab pos="1905635" algn="l"/>
                <a:tab pos="3220720" algn="l"/>
                <a:tab pos="3675379" algn="l"/>
                <a:tab pos="4112260" algn="l"/>
                <a:tab pos="4990465" algn="l"/>
                <a:tab pos="6797040" algn="l"/>
              </a:tabLst>
            </a:pPr>
            <a:r>
              <a:rPr sz="2400" spc="-5" dirty="0">
                <a:latin typeface="Times New Roman"/>
                <a:cs typeface="Times New Roman"/>
              </a:rPr>
              <a:t>Uniquely	identified	by	an	IMEI	(International	Mobile</a:t>
            </a:r>
          </a:p>
          <a:p>
            <a:pPr marL="622300" algn="just">
              <a:lnSpc>
                <a:spcPts val="2735"/>
              </a:lnSpc>
            </a:pPr>
            <a:r>
              <a:rPr sz="2400" spc="-5" dirty="0">
                <a:latin typeface="Times New Roman"/>
                <a:cs typeface="Times New Roman"/>
              </a:rPr>
              <a:t>Equipment Identity)</a:t>
            </a:r>
          </a:p>
          <a:p>
            <a:pPr marL="622300" indent="-610235" algn="just">
              <a:lnSpc>
                <a:spcPct val="100000"/>
              </a:lnSpc>
              <a:spcBef>
                <a:spcPts val="315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</a:tabLst>
            </a:pPr>
            <a:r>
              <a:rPr sz="2400" spc="-5" dirty="0">
                <a:latin typeface="Times New Roman"/>
                <a:cs typeface="Times New Roman"/>
              </a:rPr>
              <a:t>Voice and data transmission</a:t>
            </a:r>
            <a:endParaRPr lang="en-US" sz="2400" spc="-5" dirty="0">
              <a:latin typeface="Times New Roman"/>
              <a:cs typeface="Times New Roman"/>
            </a:endParaRPr>
          </a:p>
          <a:p>
            <a:pPr marL="622300" indent="-610235" algn="just">
              <a:lnSpc>
                <a:spcPct val="100000"/>
              </a:lnSpc>
              <a:spcBef>
                <a:spcPts val="315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</a:tabLst>
            </a:pPr>
            <a:r>
              <a:rPr lang="en-US" sz="2400" spc="-5" dirty="0">
                <a:latin typeface="Times New Roman"/>
                <a:cs typeface="Times New Roman"/>
              </a:rPr>
              <a:t>It is accessed by the network during registration to check whether the equipment has been reported as stolen</a:t>
            </a:r>
            <a:endParaRPr sz="2400" spc="-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443480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2316"/>
            <a:ext cx="6654165" cy="353822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JAVA:</a:t>
            </a:r>
            <a:endParaRPr sz="2400">
              <a:latin typeface="Arial"/>
              <a:cs typeface="Arial"/>
            </a:endParaRPr>
          </a:p>
          <a:p>
            <a:pPr marL="12700" marR="3535045">
              <a:lnSpc>
                <a:spcPct val="120000"/>
              </a:lnSpc>
            </a:pPr>
            <a:r>
              <a:rPr sz="2400" spc="-5" dirty="0">
                <a:latin typeface="Arial"/>
                <a:cs typeface="Arial"/>
              </a:rPr>
              <a:t>DatePicker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datePicker;  </a:t>
            </a:r>
            <a:r>
              <a:rPr sz="2400" spc="-10" dirty="0">
                <a:latin typeface="Arial"/>
                <a:cs typeface="Arial"/>
              </a:rPr>
              <a:t>Calendar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calendar;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int </a:t>
            </a:r>
            <a:r>
              <a:rPr sz="2400" dirty="0">
                <a:latin typeface="Arial"/>
                <a:cs typeface="Arial"/>
              </a:rPr>
              <a:t>year, month,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day;</a:t>
            </a:r>
            <a:endParaRPr sz="2400">
              <a:latin typeface="Arial"/>
              <a:cs typeface="Arial"/>
            </a:endParaRPr>
          </a:p>
          <a:p>
            <a:pPr marL="12700" marR="1579880">
              <a:lnSpc>
                <a:spcPct val="12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calendar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Calendar.getInstance();  </a:t>
            </a:r>
            <a:r>
              <a:rPr sz="2400" dirty="0">
                <a:latin typeface="Arial"/>
                <a:cs typeface="Arial"/>
              </a:rPr>
              <a:t>year =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calendar.get(Calendar.YEAR);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month =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calendar.get(Calendar.MONTH);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day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calendar.get(Calendar.DAY_OF_MONTH);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180</a:t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3230" y="482925"/>
            <a:ext cx="4717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8. Event</a:t>
            </a:r>
            <a:r>
              <a:rPr spc="-65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621354"/>
            <a:ext cx="7948930" cy="4709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6543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Events </a:t>
            </a:r>
            <a:r>
              <a:rPr sz="3200" spc="-5" dirty="0">
                <a:latin typeface="Arial"/>
                <a:cs typeface="Arial"/>
              </a:rPr>
              <a:t>are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useful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way to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collect data 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about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user's interaction </a:t>
            </a:r>
            <a:r>
              <a:rPr sz="3200" spc="-5" dirty="0">
                <a:latin typeface="Arial"/>
                <a:cs typeface="Arial"/>
              </a:rPr>
              <a:t>with interactive  components of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Applications.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Like button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presses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or screen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touch</a:t>
            </a:r>
            <a:r>
              <a:rPr sz="32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etc.</a:t>
            </a:r>
            <a:endParaRPr sz="3200">
              <a:latin typeface="Arial"/>
              <a:cs typeface="Arial"/>
            </a:endParaRPr>
          </a:p>
          <a:p>
            <a:pPr marL="355600" marR="704215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The </a:t>
            </a:r>
            <a:r>
              <a:rPr sz="3200" spc="-5" dirty="0">
                <a:latin typeface="Arial"/>
                <a:cs typeface="Arial"/>
              </a:rPr>
              <a:t>Android framework maintains an  event </a:t>
            </a:r>
            <a:r>
              <a:rPr sz="3200" spc="-10" dirty="0">
                <a:latin typeface="Arial"/>
                <a:cs typeface="Arial"/>
              </a:rPr>
              <a:t>queue as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first-in,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first-out (FIFO)  basis</a:t>
            </a:r>
            <a:r>
              <a:rPr sz="3200" spc="-5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Capture these events </a:t>
            </a:r>
            <a:r>
              <a:rPr sz="3200" spc="-5" dirty="0">
                <a:latin typeface="Arial"/>
                <a:cs typeface="Arial"/>
              </a:rPr>
              <a:t>in program and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take 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appropriate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action </a:t>
            </a:r>
            <a:r>
              <a:rPr sz="3200" dirty="0">
                <a:latin typeface="Arial"/>
                <a:cs typeface="Arial"/>
              </a:rPr>
              <a:t>as </a:t>
            </a:r>
            <a:r>
              <a:rPr sz="3200" spc="-5" dirty="0">
                <a:latin typeface="Arial"/>
                <a:cs typeface="Arial"/>
              </a:rPr>
              <a:t>per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requirements.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181</a:t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758" y="482925"/>
            <a:ext cx="61772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Event </a:t>
            </a:r>
            <a:r>
              <a:rPr spc="-5" dirty="0"/>
              <a:t>Handling</a:t>
            </a:r>
            <a:r>
              <a:rPr spc="-45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0756"/>
            <a:ext cx="8014970" cy="347217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Event</a:t>
            </a: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Event Listeners</a:t>
            </a:r>
            <a:endParaRPr sz="2800">
              <a:latin typeface="Arial"/>
              <a:cs typeface="Arial"/>
            </a:endParaRPr>
          </a:p>
          <a:p>
            <a:pPr marL="1155700" marR="244475" lvl="2" indent="-228600">
              <a:lnSpc>
                <a:spcPct val="100000"/>
              </a:lnSpc>
              <a:spcBef>
                <a:spcPts val="590"/>
              </a:spcBef>
              <a:buChar char="•"/>
              <a:tabLst>
                <a:tab pos="1156335" algn="l"/>
              </a:tabLst>
            </a:pPr>
            <a:r>
              <a:rPr sz="2400" dirty="0">
                <a:latin typeface="Arial"/>
                <a:cs typeface="Arial"/>
              </a:rPr>
              <a:t>An </a:t>
            </a:r>
            <a:r>
              <a:rPr sz="2400" spc="-5" dirty="0">
                <a:latin typeface="Arial"/>
                <a:cs typeface="Arial"/>
              </a:rPr>
              <a:t>event listener is an interface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View class 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contains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single callback</a:t>
            </a:r>
            <a:r>
              <a:rPr sz="24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method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580"/>
              </a:spcBef>
              <a:buChar char="•"/>
              <a:tabLst>
                <a:tab pos="1156335" algn="l"/>
              </a:tabLst>
            </a:pPr>
            <a:r>
              <a:rPr sz="2400" spc="-5" dirty="0">
                <a:latin typeface="Arial"/>
                <a:cs typeface="Arial"/>
              </a:rPr>
              <a:t>These methods will be called by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Android  framework when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View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which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listener has  been </a:t>
            </a:r>
            <a:r>
              <a:rPr sz="2400" dirty="0">
                <a:latin typeface="Arial"/>
                <a:cs typeface="Arial"/>
              </a:rPr>
              <a:t>registered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triggered by user interaction </a:t>
            </a:r>
            <a:r>
              <a:rPr sz="2400" spc="-5" dirty="0">
                <a:latin typeface="Arial"/>
                <a:cs typeface="Arial"/>
              </a:rPr>
              <a:t> with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item </a:t>
            </a:r>
            <a:r>
              <a:rPr sz="2400" spc="-10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UI.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182</a:t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758" y="482925"/>
            <a:ext cx="61772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Event </a:t>
            </a:r>
            <a:r>
              <a:rPr spc="-5" dirty="0"/>
              <a:t>Handling</a:t>
            </a:r>
            <a:r>
              <a:rPr spc="-45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50" y="1536689"/>
            <a:ext cx="7594600" cy="41268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90"/>
              </a:spcBef>
              <a:buChar char="–"/>
              <a:tabLst>
                <a:tab pos="29972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Event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Handlers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ct val="100000"/>
              </a:lnSpc>
              <a:spcBef>
                <a:spcPts val="590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When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an event happens </a:t>
            </a:r>
            <a:r>
              <a:rPr sz="2400" spc="-5" dirty="0">
                <a:latin typeface="Arial"/>
                <a:cs typeface="Arial"/>
              </a:rPr>
              <a:t>and we have </a:t>
            </a:r>
            <a:r>
              <a:rPr sz="2400" dirty="0">
                <a:latin typeface="Arial"/>
                <a:cs typeface="Arial"/>
              </a:rPr>
              <a:t>registered </a:t>
            </a:r>
            <a:r>
              <a:rPr sz="2400" spc="-5" dirty="0">
                <a:latin typeface="Arial"/>
                <a:cs typeface="Arial"/>
              </a:rPr>
              <a:t>in 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event listener </a:t>
            </a:r>
            <a:r>
              <a:rPr sz="2400" dirty="0">
                <a:latin typeface="Arial"/>
                <a:cs typeface="Arial"/>
              </a:rPr>
              <a:t>for the </a:t>
            </a:r>
            <a:r>
              <a:rPr sz="2400" spc="-5" dirty="0">
                <a:latin typeface="Arial"/>
                <a:cs typeface="Arial"/>
              </a:rPr>
              <a:t>event,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event listener  calls </a:t>
            </a:r>
            <a:r>
              <a:rPr sz="2400" dirty="0">
                <a:latin typeface="Arial"/>
                <a:cs typeface="Arial"/>
              </a:rPr>
              <a:t>the Event </a:t>
            </a:r>
            <a:r>
              <a:rPr sz="2400" spc="-10" dirty="0">
                <a:latin typeface="Arial"/>
                <a:cs typeface="Arial"/>
              </a:rPr>
              <a:t>Handlers, </a:t>
            </a:r>
            <a:r>
              <a:rPr sz="2400" spc="-5" dirty="0">
                <a:latin typeface="Arial"/>
                <a:cs typeface="Arial"/>
              </a:rPr>
              <a:t>which is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method </a:t>
            </a:r>
            <a:r>
              <a:rPr sz="2400" dirty="0">
                <a:latin typeface="Arial"/>
                <a:cs typeface="Arial"/>
              </a:rPr>
              <a:t>that  </a:t>
            </a:r>
            <a:r>
              <a:rPr sz="2400" spc="-5" dirty="0">
                <a:latin typeface="Arial"/>
                <a:cs typeface="Arial"/>
              </a:rPr>
              <a:t>actually </a:t>
            </a:r>
            <a:r>
              <a:rPr sz="2400" spc="-10" dirty="0">
                <a:latin typeface="Arial"/>
                <a:cs typeface="Arial"/>
              </a:rPr>
              <a:t>handles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event.</a:t>
            </a:r>
            <a:endParaRPr sz="2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660"/>
              </a:spcBef>
              <a:buChar char="–"/>
              <a:tabLst>
                <a:tab pos="29972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Event Listeners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Registration</a:t>
            </a:r>
            <a:endParaRPr sz="2800">
              <a:latin typeface="Arial"/>
              <a:cs typeface="Arial"/>
            </a:endParaRPr>
          </a:p>
          <a:p>
            <a:pPr marL="697865" marR="681355" lvl="1" indent="-228600">
              <a:lnSpc>
                <a:spcPct val="100000"/>
              </a:lnSpc>
              <a:spcBef>
                <a:spcPts val="590"/>
              </a:spcBef>
              <a:buChar char="•"/>
              <a:tabLst>
                <a:tab pos="698500" algn="l"/>
              </a:tabLst>
            </a:pPr>
            <a:r>
              <a:rPr sz="2400" spc="-5" dirty="0">
                <a:latin typeface="Arial"/>
                <a:cs typeface="Arial"/>
              </a:rPr>
              <a:t>Event Registration is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process by which an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Event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Handler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gets registered with an Event  Listener </a:t>
            </a:r>
            <a:r>
              <a:rPr sz="2400" dirty="0">
                <a:latin typeface="Arial"/>
                <a:cs typeface="Arial"/>
              </a:rPr>
              <a:t>so that the </a:t>
            </a:r>
            <a:r>
              <a:rPr sz="2400" spc="-10" dirty="0">
                <a:latin typeface="Arial"/>
                <a:cs typeface="Arial"/>
              </a:rPr>
              <a:t>handler </a:t>
            </a:r>
            <a:r>
              <a:rPr sz="2400" spc="-5" dirty="0">
                <a:latin typeface="Arial"/>
                <a:cs typeface="Arial"/>
              </a:rPr>
              <a:t>is called when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Event Listener </a:t>
            </a:r>
            <a:r>
              <a:rPr sz="2400" dirty="0">
                <a:latin typeface="Arial"/>
                <a:cs typeface="Arial"/>
              </a:rPr>
              <a:t>fires the </a:t>
            </a:r>
            <a:r>
              <a:rPr sz="2400" spc="-5" dirty="0">
                <a:latin typeface="Arial"/>
                <a:cs typeface="Arial"/>
              </a:rPr>
              <a:t>event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183</a:t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8266" y="147644"/>
            <a:ext cx="643382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6760" marR="5080" indent="-2004695">
              <a:lnSpc>
                <a:spcPct val="100000"/>
              </a:lnSpc>
              <a:spcBef>
                <a:spcPts val="105"/>
              </a:spcBef>
            </a:pPr>
            <a:r>
              <a:rPr dirty="0"/>
              <a:t>Event Listeners &amp;</a:t>
            </a:r>
            <a:r>
              <a:rPr spc="-30" dirty="0"/>
              <a:t> </a:t>
            </a:r>
            <a:r>
              <a:rPr dirty="0"/>
              <a:t>Event  </a:t>
            </a:r>
            <a:r>
              <a:rPr spc="-5" dirty="0"/>
              <a:t>Handlers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593850"/>
          <a:ext cx="8229600" cy="46329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Event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Handler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Event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Listener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onClick()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OnClickListener()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365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called when the  user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either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clicks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or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touches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focuses</a:t>
                      </a:r>
                      <a:r>
                        <a:rPr sz="20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upon  any widget like button,  text, image</a:t>
                      </a:r>
                      <a:r>
                        <a:rPr sz="2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etc.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onLongClick()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OnLongClickListener()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286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called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 user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either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clicks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or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touches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focuses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upon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widget like button,  text, image etc.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one</a:t>
                      </a:r>
                      <a:r>
                        <a:rPr sz="20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or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seconds.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991">
                <a:tc>
                  <a:txBody>
                    <a:bodyPr/>
                    <a:lstStyle/>
                    <a:p>
                      <a:pPr marL="91440" marR="895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onFo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()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282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OnFocusChangeListene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r()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8768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called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widget looses its</a:t>
                      </a:r>
                      <a:r>
                        <a:rPr sz="20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focus.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184</a:t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8266" y="147644"/>
            <a:ext cx="643382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Event Listeners &amp;</a:t>
            </a:r>
            <a:r>
              <a:rPr spc="-30" dirty="0"/>
              <a:t> </a:t>
            </a:r>
            <a:r>
              <a:rPr dirty="0"/>
              <a:t>Event</a:t>
            </a:r>
          </a:p>
          <a:p>
            <a:pPr algn="ctr">
              <a:lnSpc>
                <a:spcPct val="100000"/>
              </a:lnSpc>
            </a:pPr>
            <a:r>
              <a:rPr spc="-5" dirty="0"/>
              <a:t>Handlers</a:t>
            </a:r>
            <a:r>
              <a:rPr spc="-10" dirty="0"/>
              <a:t> </a:t>
            </a:r>
            <a:r>
              <a:rPr dirty="0"/>
              <a:t>(con…)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593850"/>
          <a:ext cx="8229600" cy="5029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63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onKey()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OnFocusChangeListener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536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is called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user is focused on the  item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presses or  releases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hardware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key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device.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onTouch()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OnTouchListener()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343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is called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user presses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key,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releases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key,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any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movement gesture on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screen.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onMenuItemClick()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OnMenuItemClickListene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3314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is called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user selects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menu  item.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719">
                <a:tc>
                  <a:txBody>
                    <a:bodyPr/>
                    <a:lstStyle/>
                    <a:p>
                      <a:pPr marL="91440" marR="1225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onCreateContextMenu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67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onCreateContextMenuIte  mListener()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3321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This is called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context menu is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being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built(as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result of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sustained "long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click”).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185</a:t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505" y="482925"/>
            <a:ext cx="7607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Event </a:t>
            </a:r>
            <a:r>
              <a:rPr spc="-5" dirty="0"/>
              <a:t>Listeners</a:t>
            </a:r>
            <a:r>
              <a:rPr spc="-20" dirty="0"/>
              <a:t> </a:t>
            </a:r>
            <a:r>
              <a:rPr spc="-5" dirty="0"/>
              <a:t>Registration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401"/>
            <a:ext cx="7633334" cy="3929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667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Event Registration is the process by which </a:t>
            </a:r>
            <a:r>
              <a:rPr sz="2800" dirty="0">
                <a:latin typeface="Arial"/>
                <a:cs typeface="Arial"/>
              </a:rPr>
              <a:t>an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Event Handler gets registered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an Event  Listener </a:t>
            </a:r>
            <a:r>
              <a:rPr sz="2800" spc="-5" dirty="0">
                <a:latin typeface="Arial"/>
                <a:cs typeface="Arial"/>
              </a:rPr>
              <a:t>so </a:t>
            </a:r>
            <a:r>
              <a:rPr sz="2800" dirty="0">
                <a:latin typeface="Arial"/>
                <a:cs typeface="Arial"/>
              </a:rPr>
              <a:t>that the </a:t>
            </a:r>
            <a:r>
              <a:rPr sz="2800" spc="-5" dirty="0">
                <a:latin typeface="Arial"/>
                <a:cs typeface="Arial"/>
              </a:rPr>
              <a:t>handler is called when the  Event Listener </a:t>
            </a:r>
            <a:r>
              <a:rPr sz="2800" dirty="0">
                <a:latin typeface="Arial"/>
                <a:cs typeface="Arial"/>
              </a:rPr>
              <a:t>fires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event.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Top 3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ways</a:t>
            </a:r>
            <a:r>
              <a:rPr sz="28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are,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Using an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Anonymous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Inner</a:t>
            </a:r>
            <a:r>
              <a:rPr sz="24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Activity class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implements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Listener</a:t>
            </a:r>
            <a:r>
              <a:rPr sz="24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interface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Using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Layout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file </a:t>
            </a:r>
            <a:r>
              <a:rPr sz="2400" spc="-5" dirty="0">
                <a:latin typeface="Arial"/>
                <a:cs typeface="Arial"/>
              </a:rPr>
              <a:t>activity_main.xml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specify event  </a:t>
            </a:r>
            <a:r>
              <a:rPr sz="2400" spc="-10" dirty="0">
                <a:latin typeface="Arial"/>
                <a:cs typeface="Arial"/>
              </a:rPr>
              <a:t>handler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directly.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186</a:t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8435"/>
            <a:ext cx="7995920" cy="446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92630">
              <a:lnSpc>
                <a:spcPct val="12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Using an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Anonymous Inner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Class 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Button b1;  b1=(Button)findViewById(R.id.button);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b1.setOnClickListener(new</a:t>
            </a:r>
            <a:r>
              <a:rPr sz="2800" spc="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View.OnClickListener()</a:t>
            </a:r>
            <a:endParaRPr sz="28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 </a:t>
            </a:r>
            <a:r>
              <a:rPr sz="2800" dirty="0">
                <a:latin typeface="Arial"/>
                <a:cs typeface="Arial"/>
              </a:rPr>
              <a:t>@Override</a:t>
            </a:r>
          </a:p>
          <a:p>
            <a:pPr marL="3556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public void onClick(View v)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355600" marR="2819400">
              <a:lnSpc>
                <a:spcPct val="110000"/>
              </a:lnSpc>
              <a:spcBef>
                <a:spcPts val="335"/>
              </a:spcBef>
            </a:pPr>
            <a:r>
              <a:rPr sz="2800" spc="-5" dirty="0">
                <a:latin typeface="Arial"/>
                <a:cs typeface="Arial"/>
              </a:rPr>
              <a:t>TextView </a:t>
            </a:r>
            <a:r>
              <a:rPr sz="2800" dirty="0">
                <a:latin typeface="Arial"/>
                <a:cs typeface="Arial"/>
              </a:rPr>
              <a:t>txtView </a:t>
            </a:r>
            <a:r>
              <a:rPr sz="2800" spc="-5" dirty="0">
                <a:latin typeface="Arial"/>
                <a:cs typeface="Arial"/>
              </a:rPr>
              <a:t>= (TextView)  findViewById(R.id.textView);  txtView.setTextSize(25); }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});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187</a:t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538435"/>
            <a:ext cx="8762999" cy="49428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7495" indent="-343535">
              <a:lnSpc>
                <a:spcPct val="12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Arial"/>
                <a:cs typeface="Arial"/>
              </a:rPr>
              <a:t>Activity class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implements the Listener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interface 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BtnListener listener = new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BtnListener();</a:t>
            </a:r>
            <a:endParaRPr sz="2800" dirty="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  <a:spcBef>
                <a:spcPts val="675"/>
              </a:spcBef>
            </a:pPr>
            <a:r>
              <a:rPr lang="en-IN" sz="2800" spc="-5" dirty="0">
                <a:latin typeface="Arial"/>
                <a:cs typeface="Arial"/>
              </a:rPr>
              <a:t>Button b1;</a:t>
            </a:r>
          </a:p>
          <a:p>
            <a:pPr marL="355600" marR="5080">
              <a:lnSpc>
                <a:spcPct val="100000"/>
              </a:lnSpc>
              <a:spcBef>
                <a:spcPts val="675"/>
              </a:spcBef>
            </a:pPr>
            <a:r>
              <a:rPr lang="en-IN" sz="2800" spc="-5" dirty="0">
                <a:latin typeface="Arial"/>
                <a:cs typeface="Arial"/>
              </a:rPr>
              <a:t>b1=</a:t>
            </a:r>
            <a:r>
              <a:rPr sz="2800" spc="-5" dirty="0">
                <a:latin typeface="Arial"/>
                <a:cs typeface="Arial"/>
              </a:rPr>
              <a:t>(Button)</a:t>
            </a:r>
            <a:r>
              <a:rPr sz="2800" spc="-5" dirty="0" err="1">
                <a:latin typeface="Arial"/>
                <a:cs typeface="Arial"/>
              </a:rPr>
              <a:t>findViewById</a:t>
            </a:r>
            <a:r>
              <a:rPr sz="2800" spc="-5" dirty="0">
                <a:latin typeface="Arial"/>
                <a:cs typeface="Arial"/>
              </a:rPr>
              <a:t>(R.id.btnNum0Id)).</a:t>
            </a:r>
            <a:r>
              <a:rPr sz="2800" spc="-5" dirty="0" err="1">
                <a:latin typeface="Arial"/>
                <a:cs typeface="Arial"/>
              </a:rPr>
              <a:t>setOnClickListener</a:t>
            </a:r>
            <a:r>
              <a:rPr sz="2800" spc="-5" dirty="0">
                <a:latin typeface="Arial"/>
                <a:cs typeface="Arial"/>
              </a:rPr>
              <a:t>(listener);</a:t>
            </a:r>
            <a:endParaRPr sz="2800" dirty="0">
              <a:latin typeface="Arial"/>
              <a:cs typeface="Arial"/>
            </a:endParaRPr>
          </a:p>
          <a:p>
            <a:pPr marL="355600" marR="19685" indent="-343535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private class BtnListener implements  OnClickListener { // </a:t>
            </a:r>
            <a:r>
              <a:rPr sz="2800" dirty="0">
                <a:latin typeface="Arial"/>
                <a:cs typeface="Arial"/>
              </a:rPr>
              <a:t>On-click </a:t>
            </a:r>
            <a:r>
              <a:rPr sz="2800" spc="-5" dirty="0">
                <a:latin typeface="Arial"/>
                <a:cs typeface="Arial"/>
              </a:rPr>
              <a:t>event handler for </a:t>
            </a:r>
            <a:r>
              <a:rPr sz="2800" spc="-10" dirty="0">
                <a:latin typeface="Arial"/>
                <a:cs typeface="Arial"/>
              </a:rPr>
              <a:t>all  </a:t>
            </a:r>
            <a:r>
              <a:rPr sz="2800" spc="-5" dirty="0">
                <a:latin typeface="Arial"/>
                <a:cs typeface="Arial"/>
              </a:rPr>
              <a:t>the buttons </a:t>
            </a:r>
            <a:r>
              <a:rPr sz="2800" dirty="0">
                <a:latin typeface="Arial"/>
                <a:cs typeface="Arial"/>
              </a:rPr>
              <a:t>@Override </a:t>
            </a:r>
            <a:r>
              <a:rPr sz="2800" spc="-5" dirty="0">
                <a:latin typeface="Arial"/>
                <a:cs typeface="Arial"/>
              </a:rPr>
              <a:t>public void onClick(View  view)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//ToDo the code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here….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188</a:t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7" y="1624401"/>
            <a:ext cx="7412990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Using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Layout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file </a:t>
            </a:r>
            <a:r>
              <a:rPr sz="2800" spc="-5" dirty="0">
                <a:latin typeface="Arial"/>
                <a:cs typeface="Arial"/>
              </a:rPr>
              <a:t>activity_main.xml to specify  event handler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directly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In XML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&lt;Button</a:t>
            </a:r>
            <a:endParaRPr sz="2800">
              <a:latin typeface="Arial"/>
              <a:cs typeface="Arial"/>
            </a:endParaRPr>
          </a:p>
          <a:p>
            <a:pPr marL="355600" marR="104775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Arial"/>
                <a:cs typeface="Arial"/>
              </a:rPr>
              <a:t>android:layout_width="wrap_content"  android:layout_height="wrap_content"  android:text="Small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font"</a:t>
            </a:r>
            <a:endParaRPr sz="2800">
              <a:latin typeface="Arial"/>
              <a:cs typeface="Arial"/>
            </a:endParaRPr>
          </a:p>
          <a:p>
            <a:pPr marL="355600" marR="1684655">
              <a:lnSpc>
                <a:spcPct val="12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android:id="@+id/button“ 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android:onClick=“Font_Change”</a:t>
            </a:r>
            <a:r>
              <a:rPr sz="2800" spc="-5" dirty="0">
                <a:latin typeface="Arial"/>
                <a:cs typeface="Arial"/>
              </a:rPr>
              <a:t>/&gt;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189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2667000" y="1427369"/>
            <a:ext cx="73729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10" dirty="0"/>
              <a:t>S</a:t>
            </a:r>
            <a:r>
              <a:rPr lang="en-US" spc="10" dirty="0"/>
              <a:t>UBSCRIBER </a:t>
            </a:r>
            <a:r>
              <a:rPr lang="en-US" sz="3600" spc="15" dirty="0"/>
              <a:t>I</a:t>
            </a:r>
            <a:r>
              <a:rPr lang="en-US" spc="15" dirty="0"/>
              <a:t>DENTITY</a:t>
            </a:r>
            <a:r>
              <a:rPr lang="en-US" spc="265" dirty="0"/>
              <a:t> </a:t>
            </a:r>
            <a:r>
              <a:rPr lang="en-US" sz="3600" spc="5" dirty="0"/>
              <a:t>M</a:t>
            </a:r>
            <a:r>
              <a:rPr lang="en-US" spc="5" dirty="0"/>
              <a:t>ODULE</a:t>
            </a:r>
            <a:r>
              <a:rPr lang="en-US" sz="3600" spc="5" dirty="0"/>
              <a:t>(SIM)</a:t>
            </a:r>
            <a:endParaRPr lang="en-US" sz="3600" dirty="0"/>
          </a:p>
        </p:txBody>
      </p:sp>
      <p:sp>
        <p:nvSpPr>
          <p:cNvPr id="5" name="object 3"/>
          <p:cNvSpPr txBox="1"/>
          <p:nvPr/>
        </p:nvSpPr>
        <p:spPr>
          <a:xfrm>
            <a:off x="762000" y="2438400"/>
            <a:ext cx="7463155" cy="430951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622300" marR="5080" indent="-610235" algn="just">
              <a:lnSpc>
                <a:spcPts val="2590"/>
              </a:lnSpc>
              <a:spcBef>
                <a:spcPts val="425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The SIM or Subscriber Identity Module contains the information that provides the identity of the user to the network</a:t>
            </a:r>
          </a:p>
          <a:p>
            <a:pPr marL="622300" marR="5080" indent="-610235" algn="just">
              <a:lnSpc>
                <a:spcPts val="2590"/>
              </a:lnSpc>
              <a:spcBef>
                <a:spcPts val="425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It contains are variety of information including a number known as the International Mobile Subscriber Identity (IMSI)</a:t>
            </a:r>
          </a:p>
          <a:p>
            <a:pPr marL="622300" marR="5080" indent="-610235" algn="just">
              <a:lnSpc>
                <a:spcPts val="2590"/>
              </a:lnSpc>
              <a:spcBef>
                <a:spcPts val="425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</a:tabLst>
            </a:pPr>
            <a:r>
              <a:rPr sz="2400" dirty="0">
                <a:latin typeface="Times New Roman"/>
                <a:cs typeface="Times New Roman"/>
              </a:rPr>
              <a:t>Allows user to send and receive calls and receive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  subscribed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</a:t>
            </a:r>
          </a:p>
          <a:p>
            <a:pPr marL="622300" indent="-610235" algn="just">
              <a:lnSpc>
                <a:spcPct val="100000"/>
              </a:lnSpc>
              <a:spcBef>
                <a:spcPts val="275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</a:tabLst>
            </a:pPr>
            <a:r>
              <a:rPr sz="2400" dirty="0">
                <a:latin typeface="Times New Roman"/>
                <a:cs typeface="Times New Roman"/>
              </a:rPr>
              <a:t>Protected by a </a:t>
            </a:r>
            <a:r>
              <a:rPr sz="2400" spc="-5" dirty="0">
                <a:latin typeface="Times New Roman"/>
                <a:cs typeface="Times New Roman"/>
              </a:rPr>
              <a:t>password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PIN</a:t>
            </a:r>
            <a:endParaRPr sz="2400" dirty="0">
              <a:latin typeface="Times New Roman"/>
              <a:cs typeface="Times New Roman"/>
            </a:endParaRPr>
          </a:p>
          <a:p>
            <a:pPr marL="622300" indent="-610235" algn="just">
              <a:lnSpc>
                <a:spcPts val="2735"/>
              </a:lnSpc>
              <a:spcBef>
                <a:spcPts val="315"/>
              </a:spcBef>
              <a:buSzPct val="68750"/>
              <a:buFont typeface="Wingdings"/>
              <a:buChar char=""/>
              <a:tabLst>
                <a:tab pos="622300" algn="l"/>
                <a:tab pos="622935" algn="l"/>
              </a:tabLst>
            </a:pPr>
            <a:r>
              <a:rPr sz="2400" dirty="0">
                <a:latin typeface="Times New Roman"/>
                <a:cs typeface="Times New Roman"/>
              </a:rPr>
              <a:t>Can be </a:t>
            </a:r>
            <a:r>
              <a:rPr sz="2400" spc="-5" dirty="0">
                <a:latin typeface="Times New Roman"/>
                <a:cs typeface="Times New Roman"/>
              </a:rPr>
              <a:t>moved from </a:t>
            </a:r>
            <a:r>
              <a:rPr sz="2400" dirty="0">
                <a:latin typeface="Times New Roman"/>
                <a:cs typeface="Times New Roman"/>
              </a:rPr>
              <a:t>phone to phone – contains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</a:p>
          <a:p>
            <a:pPr marL="622300" algn="just">
              <a:lnSpc>
                <a:spcPts val="2735"/>
              </a:lnSpc>
            </a:pPr>
            <a:r>
              <a:rPr sz="2400" spc="-5" dirty="0">
                <a:latin typeface="Times New Roman"/>
                <a:cs typeface="Times New Roman"/>
              </a:rPr>
              <a:t>information </a:t>
            </a:r>
            <a:r>
              <a:rPr sz="2400" dirty="0">
                <a:latin typeface="Times New Roman"/>
                <a:cs typeface="Times New Roman"/>
              </a:rPr>
              <a:t>to activate the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phone</a:t>
            </a:r>
            <a:endParaRPr lang="en-US" sz="2400" dirty="0">
              <a:latin typeface="Times New Roman"/>
              <a:cs typeface="Times New Roman"/>
            </a:endParaRPr>
          </a:p>
          <a:p>
            <a:pPr marL="622300">
              <a:lnSpc>
                <a:spcPts val="2735"/>
              </a:lnSpc>
            </a:pP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807538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9" y="482925"/>
            <a:ext cx="4406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</a:t>
            </a:r>
            <a:r>
              <a:rPr spc="-8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4416"/>
            <a:ext cx="6230620" cy="3440429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3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JAVA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</a:pPr>
            <a:r>
              <a:rPr sz="3200" spc="-10" dirty="0">
                <a:latin typeface="Arial"/>
                <a:cs typeface="Arial"/>
              </a:rPr>
              <a:t>public </a:t>
            </a:r>
            <a:r>
              <a:rPr sz="3200" dirty="0">
                <a:latin typeface="Arial"/>
                <a:cs typeface="Arial"/>
              </a:rPr>
              <a:t>void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Font_Change</a:t>
            </a:r>
            <a:r>
              <a:rPr sz="3200" spc="-5" dirty="0">
                <a:latin typeface="Arial"/>
                <a:cs typeface="Arial"/>
              </a:rPr>
              <a:t>(View </a:t>
            </a:r>
            <a:r>
              <a:rPr sz="3200" dirty="0">
                <a:latin typeface="Arial"/>
                <a:cs typeface="Arial"/>
              </a:rPr>
              <a:t>v)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{  TextView txtView =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(TextView)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findViewById(R.id.textView);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latin typeface="Arial"/>
                <a:cs typeface="Arial"/>
              </a:rPr>
              <a:t>txtView.setTextSize(25);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latin typeface="Arial"/>
                <a:cs typeface="Arial"/>
              </a:rPr>
              <a:t>}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190</a:t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0122" y="482925"/>
            <a:ext cx="56838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9. </a:t>
            </a:r>
            <a:r>
              <a:rPr spc="-5" dirty="0"/>
              <a:t>Tools </a:t>
            </a:r>
            <a:r>
              <a:rPr dirty="0"/>
              <a:t>- Eclipse</a:t>
            </a:r>
            <a:r>
              <a:rPr spc="-25" dirty="0"/>
              <a:t> </a:t>
            </a:r>
            <a:r>
              <a:rPr spc="-5" dirty="0"/>
              <a:t>IDE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281165"/>
            <a:ext cx="8229600" cy="5424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191</a:t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5298" y="482925"/>
            <a:ext cx="51536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Eclipse IDE</a:t>
            </a:r>
            <a:r>
              <a:rPr spc="-7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/>
          <p:nvPr/>
        </p:nvSpPr>
        <p:spPr>
          <a:xfrm>
            <a:off x="533400" y="1219215"/>
            <a:ext cx="8153400" cy="543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192</a:t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341" y="482925"/>
            <a:ext cx="79470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New Android Project</a:t>
            </a:r>
            <a:r>
              <a:rPr spc="-85" dirty="0"/>
              <a:t> </a:t>
            </a:r>
            <a:r>
              <a:rPr spc="-5" dirty="0"/>
              <a:t>Creation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219131"/>
            <a:ext cx="8229600" cy="548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193</a:t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641" y="147644"/>
            <a:ext cx="6957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Giving Name </a:t>
            </a:r>
            <a:r>
              <a:rPr spc="-5" dirty="0"/>
              <a:t>Application</a:t>
            </a:r>
            <a:r>
              <a:rPr spc="-50" dirty="0"/>
              <a:t> </a:t>
            </a:r>
            <a:r>
              <a:rPr dirty="0"/>
              <a:t>/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23823" y="884191"/>
            <a:ext cx="1896745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65"/>
              </a:lnSpc>
            </a:pPr>
            <a:r>
              <a:rPr sz="4400" b="1" dirty="0">
                <a:latin typeface="Arial"/>
                <a:cs typeface="Arial"/>
              </a:rPr>
              <a:t>Project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143005"/>
            <a:ext cx="8229600" cy="5565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194</a:t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6089" y="482925"/>
            <a:ext cx="167258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Con…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066800"/>
            <a:ext cx="8305800" cy="560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195</a:t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582" y="482925"/>
            <a:ext cx="5183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Icon</a:t>
            </a:r>
            <a:r>
              <a:rPr spc="-40" dirty="0"/>
              <a:t> </a:t>
            </a:r>
            <a:r>
              <a:rPr spc="-5" dirty="0"/>
              <a:t>Customization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142989"/>
            <a:ext cx="8305800" cy="5518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196</a:t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3339" y="482925"/>
            <a:ext cx="44977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Customized</a:t>
            </a:r>
            <a:r>
              <a:rPr spc="-75" dirty="0"/>
              <a:t> </a:t>
            </a:r>
            <a:r>
              <a:rPr dirty="0"/>
              <a:t>Icon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247790"/>
            <a:ext cx="8305800" cy="5381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197</a:t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8202" y="482925"/>
            <a:ext cx="59283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Activity </a:t>
            </a:r>
            <a:r>
              <a:rPr dirty="0"/>
              <a:t>type</a:t>
            </a:r>
            <a:r>
              <a:rPr spc="-50" dirty="0"/>
              <a:t> </a:t>
            </a:r>
            <a:r>
              <a:rPr spc="-5" dirty="0"/>
              <a:t>selection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419240"/>
            <a:ext cx="8305800" cy="5133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198</a:t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9" y="482925"/>
            <a:ext cx="75476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Customize the activity</a:t>
            </a:r>
            <a:r>
              <a:rPr spc="-15" dirty="0"/>
              <a:t> </a:t>
            </a:r>
            <a:r>
              <a:rPr dirty="0"/>
              <a:t>name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295400"/>
            <a:ext cx="8305800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DE9F-BCDD-4BB4-87B1-94339E50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853F6-E649-48A8-B700-F61A8C11DF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37897-7515-4600-A47B-E0441DB5C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4" y="1469715"/>
            <a:ext cx="8614449" cy="52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1066800" y="1358412"/>
            <a:ext cx="66395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indent="845819">
              <a:spcBef>
                <a:spcPts val="100"/>
              </a:spcBef>
            </a:pPr>
            <a:r>
              <a:rPr lang="en-US" sz="3600" spc="15" dirty="0"/>
              <a:t>S</a:t>
            </a:r>
            <a:r>
              <a:rPr lang="en-US" spc="15" dirty="0"/>
              <a:t>YSTEM </a:t>
            </a:r>
            <a:r>
              <a:rPr lang="en-US" sz="3600" spc="15" dirty="0"/>
              <a:t>A</a:t>
            </a:r>
            <a:r>
              <a:rPr lang="en-US" spc="15" dirty="0"/>
              <a:t>RCHITECTURE  </a:t>
            </a:r>
          </a:p>
          <a:p>
            <a:pPr marL="12700" marR="5080" indent="845819">
              <a:spcBef>
                <a:spcPts val="100"/>
              </a:spcBef>
            </a:pPr>
            <a:r>
              <a:rPr lang="en-US" sz="3600" spc="10" dirty="0"/>
              <a:t>B</a:t>
            </a:r>
            <a:r>
              <a:rPr lang="en-US" spc="10" dirty="0"/>
              <a:t>ASE </a:t>
            </a:r>
            <a:r>
              <a:rPr lang="en-US" sz="3600" spc="-50" dirty="0"/>
              <a:t>S</a:t>
            </a:r>
            <a:r>
              <a:rPr lang="en-US" spc="-50" dirty="0"/>
              <a:t>TATION </a:t>
            </a:r>
            <a:r>
              <a:rPr lang="en-US" sz="3600" spc="15" dirty="0"/>
              <a:t>S</a:t>
            </a:r>
            <a:r>
              <a:rPr lang="en-US" spc="15" dirty="0"/>
              <a:t>UBSYSTEM</a:t>
            </a:r>
            <a:r>
              <a:rPr lang="en-US" spc="-110" dirty="0"/>
              <a:t> </a:t>
            </a:r>
            <a:r>
              <a:rPr lang="en-US" sz="3600" dirty="0"/>
              <a:t>(BSS)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307340" y="3228479"/>
            <a:ext cx="8682990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Base Station </a:t>
            </a:r>
            <a:r>
              <a:rPr sz="2400" spc="-5" dirty="0">
                <a:latin typeface="Times New Roman"/>
                <a:cs typeface="Times New Roman"/>
              </a:rPr>
              <a:t>Subsystem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composed of </a:t>
            </a:r>
            <a:r>
              <a:rPr sz="2400" dirty="0">
                <a:latin typeface="Times New Roman"/>
                <a:cs typeface="Times New Roman"/>
              </a:rPr>
              <a:t>two </a:t>
            </a:r>
            <a:r>
              <a:rPr sz="2400" spc="-5" dirty="0">
                <a:latin typeface="Times New Roman"/>
                <a:cs typeface="Times New Roman"/>
              </a:rPr>
              <a:t>parts that  communicate across the standardized </a:t>
            </a:r>
            <a:r>
              <a:rPr sz="2400" b="1" spc="-5" dirty="0">
                <a:latin typeface="Times New Roman"/>
                <a:cs typeface="Times New Roman"/>
              </a:rPr>
              <a:t>Abis </a:t>
            </a:r>
            <a:r>
              <a:rPr sz="2400" spc="-5" dirty="0">
                <a:latin typeface="Times New Roman"/>
                <a:cs typeface="Times New Roman"/>
              </a:rPr>
              <a:t>interface allowing  </a:t>
            </a:r>
            <a:r>
              <a:rPr sz="2400" dirty="0">
                <a:latin typeface="Times New Roman"/>
                <a:cs typeface="Times New Roman"/>
              </a:rPr>
              <a:t>operation between </a:t>
            </a:r>
            <a:r>
              <a:rPr sz="2400" spc="-5" dirty="0">
                <a:latin typeface="Times New Roman"/>
                <a:cs typeface="Times New Roman"/>
              </a:rPr>
              <a:t>components made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10" dirty="0">
                <a:latin typeface="Times New Roman"/>
                <a:cs typeface="Times New Roman"/>
              </a:rPr>
              <a:t>different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suppliers</a:t>
            </a:r>
          </a:p>
          <a:p>
            <a:pPr>
              <a:lnSpc>
                <a:spcPct val="100000"/>
              </a:lnSpc>
            </a:pPr>
            <a:endParaRPr sz="3550" dirty="0">
              <a:latin typeface="Times New Roman"/>
              <a:cs typeface="Times New Roman"/>
            </a:endParaRPr>
          </a:p>
          <a:p>
            <a:pPr marL="622300" indent="-609600">
              <a:lnSpc>
                <a:spcPct val="100000"/>
              </a:lnSpc>
              <a:buSzPct val="68750"/>
              <a:buAutoNum type="arabicPeriod"/>
              <a:tabLst>
                <a:tab pos="621665" algn="l"/>
                <a:tab pos="622300" algn="l"/>
              </a:tabLst>
            </a:pPr>
            <a:r>
              <a:rPr sz="2400" dirty="0">
                <a:latin typeface="Times New Roman"/>
                <a:cs typeface="Times New Roman"/>
              </a:rPr>
              <a:t>Base </a:t>
            </a:r>
            <a:r>
              <a:rPr sz="2400" spc="-10" dirty="0">
                <a:latin typeface="Times New Roman"/>
                <a:cs typeface="Times New Roman"/>
              </a:rPr>
              <a:t>Transceiver </a:t>
            </a:r>
            <a:r>
              <a:rPr sz="2400" dirty="0">
                <a:latin typeface="Times New Roman"/>
                <a:cs typeface="Times New Roman"/>
              </a:rPr>
              <a:t>Station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BTS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  <a:p>
            <a:pPr marL="622300" indent="-609600">
              <a:lnSpc>
                <a:spcPct val="100000"/>
              </a:lnSpc>
              <a:spcBef>
                <a:spcPts val="600"/>
              </a:spcBef>
              <a:buSzPct val="68750"/>
              <a:buAutoNum type="arabicPeriod"/>
              <a:tabLst>
                <a:tab pos="621665" algn="l"/>
                <a:tab pos="622300" algn="l"/>
              </a:tabLst>
            </a:pPr>
            <a:r>
              <a:rPr sz="2400" dirty="0">
                <a:latin typeface="Times New Roman"/>
                <a:cs typeface="Times New Roman"/>
              </a:rPr>
              <a:t>Base Station Controller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</a:t>
            </a:r>
            <a:r>
              <a:rPr sz="2400" b="1" spc="-5" dirty="0">
                <a:latin typeface="Times New Roman"/>
                <a:cs typeface="Times New Roman"/>
              </a:rPr>
              <a:t>BSC</a:t>
            </a:r>
            <a:r>
              <a:rPr sz="2400" spc="-5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185400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709" y="210128"/>
            <a:ext cx="73933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72790" marR="5080" indent="-3260725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Default </a:t>
            </a:r>
            <a:r>
              <a:rPr sz="4000" spc="-5" dirty="0"/>
              <a:t>code appear in Eclipse  IDE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81000" y="1438290"/>
            <a:ext cx="8382000" cy="5267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200</a:t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0478" y="482925"/>
            <a:ext cx="6083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Creating </a:t>
            </a:r>
            <a:r>
              <a:rPr dirty="0"/>
              <a:t>AVD</a:t>
            </a:r>
            <a:r>
              <a:rPr spc="-70" dirty="0"/>
              <a:t> </a:t>
            </a:r>
            <a:r>
              <a:rPr dirty="0"/>
              <a:t>Manager</a:t>
            </a:r>
          </a:p>
        </p:txBody>
      </p:sp>
      <p:sp>
        <p:nvSpPr>
          <p:cNvPr id="3" name="object 3"/>
          <p:cNvSpPr/>
          <p:nvPr/>
        </p:nvSpPr>
        <p:spPr>
          <a:xfrm>
            <a:off x="381000" y="1219200"/>
            <a:ext cx="8382000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201</a:t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306" y="482925"/>
            <a:ext cx="502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AVD</a:t>
            </a:r>
            <a:r>
              <a:rPr spc="-80" dirty="0"/>
              <a:t> </a:t>
            </a:r>
            <a:r>
              <a:rPr dirty="0"/>
              <a:t>Configuration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219135"/>
            <a:ext cx="8229600" cy="5313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202</a:t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582" y="482925"/>
            <a:ext cx="51822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Launching the</a:t>
            </a:r>
            <a:r>
              <a:rPr spc="-45" dirty="0"/>
              <a:t> </a:t>
            </a:r>
            <a:r>
              <a:rPr spc="-5" dirty="0"/>
              <a:t>AVD</a:t>
            </a:r>
          </a:p>
        </p:txBody>
      </p:sp>
      <p:sp>
        <p:nvSpPr>
          <p:cNvPr id="3" name="object 3"/>
          <p:cNvSpPr/>
          <p:nvPr/>
        </p:nvSpPr>
        <p:spPr>
          <a:xfrm>
            <a:off x="381000" y="1338315"/>
            <a:ext cx="8382000" cy="5214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203</a:t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241" y="482925"/>
            <a:ext cx="72605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Launching the </a:t>
            </a:r>
            <a:r>
              <a:rPr dirty="0"/>
              <a:t>AVD</a:t>
            </a:r>
            <a:r>
              <a:rPr spc="-60" dirty="0"/>
              <a:t> </a:t>
            </a:r>
            <a:r>
              <a:rPr spc="-5" dirty="0"/>
              <a:t>(con…)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524000"/>
            <a:ext cx="8305800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204</a:t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6783" y="482925"/>
            <a:ext cx="4251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AVD –</a:t>
            </a:r>
            <a:r>
              <a:rPr spc="-90" dirty="0"/>
              <a:t> </a:t>
            </a:r>
            <a:r>
              <a:rPr dirty="0"/>
              <a:t>Emulator</a:t>
            </a:r>
          </a:p>
        </p:txBody>
      </p:sp>
      <p:sp>
        <p:nvSpPr>
          <p:cNvPr id="3" name="object 3"/>
          <p:cNvSpPr/>
          <p:nvPr/>
        </p:nvSpPr>
        <p:spPr>
          <a:xfrm>
            <a:off x="1600200" y="1600200"/>
            <a:ext cx="601980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205</a:t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9934" y="482925"/>
            <a:ext cx="5649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Configure the</a:t>
            </a:r>
            <a:r>
              <a:rPr spc="-45" dirty="0"/>
              <a:t> </a:t>
            </a:r>
            <a:r>
              <a:rPr dirty="0"/>
              <a:t>Logcat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8291443" cy="449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206</a:t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441" y="147644"/>
            <a:ext cx="710882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43610" marR="5080" indent="-93154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Application running status  </a:t>
            </a:r>
            <a:r>
              <a:rPr dirty="0"/>
              <a:t>displayed in</a:t>
            </a:r>
            <a:r>
              <a:rPr spc="-5" dirty="0"/>
              <a:t> </a:t>
            </a:r>
            <a:r>
              <a:rPr dirty="0"/>
              <a:t>Logcat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447815"/>
            <a:ext cx="8305800" cy="5095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207</a:t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8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1676400" y="1523984"/>
            <a:ext cx="5362559" cy="4848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208</a:t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0089" y="93974"/>
            <a:ext cx="66440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10. Application</a:t>
            </a:r>
            <a:r>
              <a:rPr spc="-40" dirty="0"/>
              <a:t> </a:t>
            </a:r>
            <a:r>
              <a:rPr dirty="0"/>
              <a:t>Structure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761998"/>
            <a:ext cx="86868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209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2590800" y="1617662"/>
            <a:ext cx="70618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10" dirty="0"/>
              <a:t>B</a:t>
            </a:r>
            <a:r>
              <a:rPr lang="en-US" spc="10" dirty="0"/>
              <a:t>ASE </a:t>
            </a:r>
            <a:r>
              <a:rPr lang="en-US" sz="3600" spc="10" dirty="0"/>
              <a:t>T</a:t>
            </a:r>
            <a:r>
              <a:rPr lang="en-US" spc="10" dirty="0"/>
              <a:t>RANSCEIVER </a:t>
            </a:r>
            <a:r>
              <a:rPr lang="en-US" sz="3600" spc="-50" dirty="0"/>
              <a:t>S</a:t>
            </a:r>
            <a:r>
              <a:rPr lang="en-US" spc="-50" dirty="0"/>
              <a:t>TATION</a:t>
            </a:r>
            <a:r>
              <a:rPr lang="en-US" spc="465" dirty="0"/>
              <a:t> </a:t>
            </a:r>
            <a:r>
              <a:rPr lang="en-US" sz="3600" dirty="0"/>
              <a:t>(BTS):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509883" y="2362200"/>
            <a:ext cx="8128000" cy="40697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 algn="just">
              <a:lnSpc>
                <a:spcPct val="100000"/>
              </a:lnSpc>
              <a:spcBef>
                <a:spcPts val="95"/>
              </a:spcBef>
              <a:buSzPct val="69642"/>
              <a:buFont typeface="Wingdings"/>
              <a:buChar char=""/>
              <a:tabLst>
                <a:tab pos="621665" algn="l"/>
                <a:tab pos="6223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The BTS comprises the radio transmitter receivers, and antennas that transmit and receive to directly communicate with the mobiles. </a:t>
            </a:r>
          </a:p>
          <a:p>
            <a:pPr marL="622300" marR="5080" indent="-609600" algn="just">
              <a:lnSpc>
                <a:spcPct val="100000"/>
              </a:lnSpc>
              <a:spcBef>
                <a:spcPts val="95"/>
              </a:spcBef>
              <a:buSzPct val="69642"/>
              <a:buFont typeface="Wingdings"/>
              <a:buChar char=""/>
              <a:tabLst>
                <a:tab pos="621665" algn="l"/>
                <a:tab pos="622300" algn="l"/>
              </a:tabLst>
            </a:pPr>
            <a:r>
              <a:rPr lang="en-US" sz="2800" dirty="0"/>
              <a:t>The BTS is the defining element for each cell</a:t>
            </a:r>
            <a:endParaRPr lang="en-US" sz="2800" spc="-5" dirty="0">
              <a:latin typeface="Times New Roman"/>
              <a:cs typeface="Times New Roman"/>
            </a:endParaRPr>
          </a:p>
          <a:p>
            <a:pPr marL="622300" marR="5080" indent="-609600" algn="just">
              <a:lnSpc>
                <a:spcPct val="100000"/>
              </a:lnSpc>
              <a:spcBef>
                <a:spcPts val="95"/>
              </a:spcBef>
              <a:buSzPct val="69642"/>
              <a:buFont typeface="Wingdings"/>
              <a:buChar char=""/>
              <a:tabLst>
                <a:tab pos="621665" algn="l"/>
                <a:tab pos="6223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The BTS communicates with the mobiles and the interface between the two is known as the Um interface with its associated protocols.</a:t>
            </a:r>
            <a:endParaRPr sz="2800" spc="-5" dirty="0">
              <a:latin typeface="Times New Roman"/>
              <a:cs typeface="Times New Roman"/>
            </a:endParaRPr>
          </a:p>
          <a:p>
            <a:pPr marL="622300" indent="-609600" algn="just">
              <a:lnSpc>
                <a:spcPct val="100000"/>
              </a:lnSpc>
              <a:spcBef>
                <a:spcPts val="600"/>
              </a:spcBef>
              <a:buSzPct val="69642"/>
              <a:buFont typeface="Wingdings"/>
              <a:buChar char=""/>
              <a:tabLst>
                <a:tab pos="621665" algn="l"/>
                <a:tab pos="622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Communicates </a:t>
            </a:r>
            <a:r>
              <a:rPr sz="2800" spc="-5" dirty="0">
                <a:latin typeface="Times New Roman"/>
                <a:cs typeface="Times New Roman"/>
              </a:rPr>
              <a:t>with Mobile station 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BSC</a:t>
            </a:r>
            <a:endParaRPr sz="2800" dirty="0">
              <a:latin typeface="Times New Roman"/>
              <a:cs typeface="Times New Roman"/>
            </a:endParaRPr>
          </a:p>
          <a:p>
            <a:pPr marL="622300" indent="-609600" algn="just">
              <a:lnSpc>
                <a:spcPct val="100000"/>
              </a:lnSpc>
              <a:spcBef>
                <a:spcPts val="600"/>
              </a:spcBef>
              <a:buSzPct val="69642"/>
              <a:buFont typeface="Wingdings"/>
              <a:buChar char=""/>
              <a:tabLst>
                <a:tab pos="621665" algn="l"/>
                <a:tab pos="622300" algn="l"/>
              </a:tabLst>
            </a:pPr>
            <a:r>
              <a:rPr sz="2800" spc="-5" dirty="0">
                <a:latin typeface="Times New Roman"/>
                <a:cs typeface="Times New Roman"/>
              </a:rPr>
              <a:t>Consists of </a:t>
            </a:r>
            <a:r>
              <a:rPr sz="2800" spc="-15" dirty="0">
                <a:latin typeface="Times New Roman"/>
                <a:cs typeface="Times New Roman"/>
              </a:rPr>
              <a:t>Transceivers </a:t>
            </a:r>
            <a:r>
              <a:rPr sz="2800" spc="-5" dirty="0">
                <a:latin typeface="Times New Roman"/>
                <a:cs typeface="Times New Roman"/>
              </a:rPr>
              <a:t>(TRX)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units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77215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755" y="482925"/>
            <a:ext cx="7793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Application </a:t>
            </a:r>
            <a:r>
              <a:rPr dirty="0"/>
              <a:t>Structure</a:t>
            </a:r>
            <a:r>
              <a:rPr spc="-30" dirty="0"/>
              <a:t> </a:t>
            </a:r>
            <a:r>
              <a:rPr spc="-5"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3993" y="1524416"/>
            <a:ext cx="4220210" cy="4123054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8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dirty="0">
                <a:latin typeface="Arial"/>
                <a:cs typeface="Arial"/>
              </a:rPr>
              <a:t>src</a:t>
            </a:r>
            <a:endParaRPr sz="32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sz="3200" spc="-10" dirty="0">
                <a:latin typeface="Arial"/>
                <a:cs typeface="Arial"/>
              </a:rPr>
              <a:t>gen</a:t>
            </a:r>
            <a:endParaRPr sz="32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spc="-5" dirty="0">
                <a:latin typeface="Arial"/>
                <a:cs typeface="Arial"/>
              </a:rPr>
              <a:t>bin</a:t>
            </a:r>
            <a:endParaRPr sz="32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spc="-5" dirty="0">
                <a:latin typeface="Arial"/>
                <a:cs typeface="Arial"/>
              </a:rPr>
              <a:t>res/drawable-hdpi</a:t>
            </a:r>
            <a:endParaRPr sz="32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dirty="0">
                <a:latin typeface="Arial"/>
                <a:cs typeface="Arial"/>
              </a:rPr>
              <a:t>res/layout</a:t>
            </a:r>
            <a:endParaRPr sz="32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spc="-5" dirty="0">
                <a:latin typeface="Arial"/>
                <a:cs typeface="Arial"/>
              </a:rPr>
              <a:t>res/values</a:t>
            </a:r>
            <a:endParaRPr sz="32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spc="-5" dirty="0">
                <a:latin typeface="Arial"/>
                <a:cs typeface="Arial"/>
              </a:rPr>
              <a:t>AndroidManifest.xml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210</a:t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755" y="482925"/>
            <a:ext cx="7793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Application </a:t>
            </a:r>
            <a:r>
              <a:rPr dirty="0"/>
              <a:t>Structure</a:t>
            </a:r>
            <a:r>
              <a:rPr spc="-30" dirty="0"/>
              <a:t> </a:t>
            </a:r>
            <a:r>
              <a:rPr spc="-5"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1" y="1536689"/>
            <a:ext cx="8059420" cy="390779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407670" indent="-395605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408305" algn="l"/>
              </a:tabLst>
            </a:pPr>
            <a:r>
              <a:rPr sz="2800" spc="-5" dirty="0">
                <a:latin typeface="Arial"/>
                <a:cs typeface="Arial"/>
              </a:rPr>
              <a:t>src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contains 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.java source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files </a:t>
            </a:r>
            <a:r>
              <a:rPr sz="2400" dirty="0">
                <a:latin typeface="Arial"/>
                <a:cs typeface="Arial"/>
              </a:rPr>
              <a:t>for your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  <a:p>
            <a:pPr marL="756285" marR="1593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default, </a:t>
            </a:r>
            <a:r>
              <a:rPr sz="2400" spc="-1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includes an </a:t>
            </a:r>
            <a:r>
              <a:rPr sz="2400" i="1" spc="-5" dirty="0">
                <a:solidFill>
                  <a:srgbClr val="FF0000"/>
                </a:solidFill>
                <a:latin typeface="Arial"/>
                <a:cs typeface="Arial"/>
              </a:rPr>
              <a:t>MainActivity.java </a:t>
            </a:r>
            <a:r>
              <a:rPr sz="2400" dirty="0">
                <a:latin typeface="Arial"/>
                <a:cs typeface="Arial"/>
              </a:rPr>
              <a:t>source </a:t>
            </a:r>
            <a:r>
              <a:rPr sz="2400" spc="-5" dirty="0">
                <a:latin typeface="Arial"/>
                <a:cs typeface="Arial"/>
              </a:rPr>
              <a:t>file  having an activity class that </a:t>
            </a:r>
            <a:r>
              <a:rPr sz="2400" dirty="0">
                <a:latin typeface="Arial"/>
                <a:cs typeface="Arial"/>
              </a:rPr>
              <a:t>runs </a:t>
            </a:r>
            <a:r>
              <a:rPr sz="2400" spc="-5" dirty="0">
                <a:latin typeface="Arial"/>
                <a:cs typeface="Arial"/>
              </a:rPr>
              <a:t>when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app is  launched using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app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icon.</a:t>
            </a:r>
            <a:endParaRPr sz="2400">
              <a:latin typeface="Arial"/>
              <a:cs typeface="Arial"/>
            </a:endParaRPr>
          </a:p>
          <a:p>
            <a:pPr marL="407034" indent="-39497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07670" algn="l"/>
              </a:tabLst>
            </a:pPr>
            <a:r>
              <a:rPr sz="2800" spc="-5" dirty="0">
                <a:latin typeface="Arial"/>
                <a:cs typeface="Arial"/>
              </a:rPr>
              <a:t>gen</a:t>
            </a:r>
            <a:endParaRPr sz="28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contains 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.R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file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compiler-generated </a:t>
            </a:r>
            <a:r>
              <a:rPr sz="2400" dirty="0">
                <a:latin typeface="Arial"/>
                <a:cs typeface="Arial"/>
              </a:rPr>
              <a:t>file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dirty="0">
                <a:latin typeface="Arial"/>
                <a:cs typeface="Arial"/>
              </a:rPr>
              <a:t>references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the resources found </a:t>
            </a:r>
            <a:r>
              <a:rPr sz="2400" spc="-5" dirty="0">
                <a:latin typeface="Arial"/>
                <a:cs typeface="Arial"/>
              </a:rPr>
              <a:t>in your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User should not </a:t>
            </a:r>
            <a:r>
              <a:rPr sz="2400" dirty="0">
                <a:latin typeface="Arial"/>
                <a:cs typeface="Arial"/>
              </a:rPr>
              <a:t>modify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211</a:t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755" y="482925"/>
            <a:ext cx="7793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Application </a:t>
            </a:r>
            <a:r>
              <a:rPr dirty="0"/>
              <a:t>Structure</a:t>
            </a:r>
            <a:r>
              <a:rPr spc="-30" dirty="0"/>
              <a:t> </a:t>
            </a:r>
            <a:r>
              <a:rPr spc="-5"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1" y="1536689"/>
            <a:ext cx="7893684" cy="47589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9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Arial"/>
                <a:cs typeface="Arial"/>
              </a:rPr>
              <a:t>bin</a:t>
            </a:r>
            <a:endParaRPr sz="2800" dirty="0">
              <a:latin typeface="Arial"/>
              <a:cs typeface="Arial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This folder contains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Android</a:t>
            </a:r>
            <a:r>
              <a:rPr sz="2400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package</a:t>
            </a:r>
            <a:endParaRPr sz="2400" dirty="0">
              <a:latin typeface="Arial"/>
              <a:cs typeface="Arial"/>
            </a:endParaRPr>
          </a:p>
          <a:p>
            <a:pPr marL="756285" marR="350520" indent="-635" algn="just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files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.apk </a:t>
            </a:r>
            <a:r>
              <a:rPr sz="2400" spc="-5" dirty="0">
                <a:latin typeface="Arial"/>
                <a:cs typeface="Arial"/>
              </a:rPr>
              <a:t>built by </a:t>
            </a:r>
            <a:r>
              <a:rPr sz="2400" dirty="0">
                <a:latin typeface="Arial"/>
                <a:cs typeface="Arial"/>
              </a:rPr>
              <a:t>the ADT </a:t>
            </a:r>
            <a:r>
              <a:rPr sz="2400" spc="-5" dirty="0">
                <a:latin typeface="Arial"/>
                <a:cs typeface="Arial"/>
              </a:rPr>
              <a:t>during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build process  and everything else needed </a:t>
            </a:r>
            <a:r>
              <a:rPr sz="2400" dirty="0">
                <a:latin typeface="Arial"/>
                <a:cs typeface="Arial"/>
              </a:rPr>
              <a:t>to run </a:t>
            </a:r>
            <a:r>
              <a:rPr sz="2400" spc="-5" dirty="0">
                <a:latin typeface="Arial"/>
                <a:cs typeface="Arial"/>
              </a:rPr>
              <a:t>an Android  application.</a:t>
            </a:r>
            <a:endParaRPr sz="24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66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Arial"/>
                <a:cs typeface="Arial"/>
              </a:rPr>
              <a:t>res/drawable-hdpi</a:t>
            </a:r>
          </a:p>
          <a:p>
            <a:pPr marL="756285" marR="807085" lvl="1" indent="-287020" algn="just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This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directory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drawable objects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are  designed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high-density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screens.</a:t>
            </a:r>
            <a:endParaRPr sz="24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66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res/layout</a:t>
            </a:r>
            <a:endParaRPr sz="2800" dirty="0">
              <a:latin typeface="Arial"/>
              <a:cs typeface="Arial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This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directory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files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define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app's user  interface.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212</a:t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755" y="482925"/>
            <a:ext cx="7793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Application </a:t>
            </a:r>
            <a:r>
              <a:rPr dirty="0"/>
              <a:t>Structure</a:t>
            </a:r>
            <a:r>
              <a:rPr spc="-30" dirty="0"/>
              <a:t> </a:t>
            </a:r>
            <a:r>
              <a:rPr spc="-5"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7" y="1520756"/>
            <a:ext cx="7968615" cy="393382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res/values</a:t>
            </a:r>
            <a:endParaRPr sz="32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This is a directory for other various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XML files 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5" dirty="0">
                <a:latin typeface="Arial"/>
                <a:cs typeface="Arial"/>
              </a:rPr>
              <a:t>contain a collection of resources, such </a:t>
            </a:r>
            <a:r>
              <a:rPr sz="2800" spc="-10" dirty="0">
                <a:latin typeface="Arial"/>
                <a:cs typeface="Arial"/>
              </a:rPr>
              <a:t>as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strings and colours</a:t>
            </a:r>
            <a:r>
              <a:rPr sz="2800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definitions.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AndroidManifest.xml</a:t>
            </a:r>
            <a:endParaRPr sz="3200">
              <a:latin typeface="Arial"/>
              <a:cs typeface="Arial"/>
            </a:endParaRPr>
          </a:p>
          <a:p>
            <a:pPr marL="756285" marR="360045" lvl="1" indent="-287020">
              <a:lnSpc>
                <a:spcPct val="100000"/>
              </a:lnSpc>
              <a:spcBef>
                <a:spcPts val="68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This is the </a:t>
            </a:r>
            <a:r>
              <a:rPr sz="2800" dirty="0">
                <a:latin typeface="Arial"/>
                <a:cs typeface="Arial"/>
              </a:rPr>
              <a:t>manifest </a:t>
            </a:r>
            <a:r>
              <a:rPr sz="2800" spc="-5" dirty="0">
                <a:latin typeface="Arial"/>
                <a:cs typeface="Arial"/>
              </a:rPr>
              <a:t>file which describes the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 fundamental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characteristics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of the app </a:t>
            </a:r>
            <a:r>
              <a:rPr sz="2800" spc="-5" dirty="0">
                <a:latin typeface="Arial"/>
                <a:cs typeface="Arial"/>
              </a:rPr>
              <a:t>and  defines each of its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components.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213</a:t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7094" y="482925"/>
            <a:ext cx="53682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11.</a:t>
            </a:r>
            <a:r>
              <a:rPr spc="-40" dirty="0"/>
              <a:t> </a:t>
            </a:r>
            <a:r>
              <a:rPr spc="-5" dirty="0"/>
              <a:t>AndroidManifest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621354"/>
            <a:ext cx="7950200" cy="4513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2512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The </a:t>
            </a:r>
            <a:r>
              <a:rPr sz="3200" spc="-5" dirty="0">
                <a:latin typeface="Arial"/>
                <a:cs typeface="Arial"/>
              </a:rPr>
              <a:t>component </a:t>
            </a:r>
            <a:r>
              <a:rPr sz="3200" dirty="0">
                <a:latin typeface="Arial"/>
                <a:cs typeface="Arial"/>
              </a:rPr>
              <a:t>you </a:t>
            </a:r>
            <a:r>
              <a:rPr sz="3200" spc="-5" dirty="0">
                <a:latin typeface="Arial"/>
                <a:cs typeface="Arial"/>
              </a:rPr>
              <a:t>develop </a:t>
            </a:r>
            <a:r>
              <a:rPr sz="3200" dirty="0">
                <a:latin typeface="Arial"/>
                <a:cs typeface="Arial"/>
              </a:rPr>
              <a:t>as a </a:t>
            </a:r>
            <a:r>
              <a:rPr sz="3200" spc="-5" dirty="0">
                <a:latin typeface="Arial"/>
                <a:cs typeface="Arial"/>
              </a:rPr>
              <a:t>part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  </a:t>
            </a:r>
            <a:r>
              <a:rPr sz="3200" dirty="0">
                <a:latin typeface="Arial"/>
                <a:cs typeface="Arial"/>
              </a:rPr>
              <a:t>your </a:t>
            </a:r>
            <a:r>
              <a:rPr sz="3200" spc="-5" dirty="0">
                <a:latin typeface="Arial"/>
                <a:cs typeface="Arial"/>
              </a:rPr>
              <a:t>application, </a:t>
            </a:r>
            <a:r>
              <a:rPr sz="3200" dirty="0">
                <a:latin typeface="Arial"/>
                <a:cs typeface="Arial"/>
              </a:rPr>
              <a:t>you </a:t>
            </a:r>
            <a:r>
              <a:rPr sz="3200" spc="-5" dirty="0">
                <a:latin typeface="Arial"/>
                <a:cs typeface="Arial"/>
              </a:rPr>
              <a:t>must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declare all its  components in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3200" i="1" spc="-5" dirty="0">
                <a:solidFill>
                  <a:srgbClr val="FF0000"/>
                </a:solidFill>
                <a:latin typeface="Arial"/>
                <a:cs typeface="Arial"/>
              </a:rPr>
              <a:t>manifest.xml </a:t>
            </a:r>
            <a:r>
              <a:rPr sz="3200" spc="-5" dirty="0">
                <a:latin typeface="Arial"/>
                <a:cs typeface="Arial"/>
              </a:rPr>
              <a:t>which  </a:t>
            </a:r>
            <a:r>
              <a:rPr sz="3200" dirty="0">
                <a:latin typeface="Arial"/>
                <a:cs typeface="Arial"/>
              </a:rPr>
              <a:t>resides at </a:t>
            </a:r>
            <a:r>
              <a:rPr sz="3200" spc="-5" dirty="0">
                <a:latin typeface="Arial"/>
                <a:cs typeface="Arial"/>
              </a:rPr>
              <a:t>the root </a:t>
            </a:r>
            <a:r>
              <a:rPr sz="3200" dirty="0">
                <a:latin typeface="Arial"/>
                <a:cs typeface="Arial"/>
              </a:rPr>
              <a:t>of </a:t>
            </a:r>
            <a:r>
              <a:rPr sz="3200" spc="-5" dirty="0">
                <a:latin typeface="Arial"/>
                <a:cs typeface="Arial"/>
              </a:rPr>
              <a:t>the application  project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directory.</a:t>
            </a:r>
            <a:endParaRPr sz="320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This file </a:t>
            </a:r>
            <a:r>
              <a:rPr sz="3200" dirty="0">
                <a:latin typeface="Arial"/>
                <a:cs typeface="Arial"/>
              </a:rPr>
              <a:t>works </a:t>
            </a:r>
            <a:r>
              <a:rPr sz="3200" spc="-5" dirty="0">
                <a:latin typeface="Arial"/>
                <a:cs typeface="Arial"/>
              </a:rPr>
              <a:t>as an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interface between  Android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OS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and your application</a:t>
            </a:r>
            <a:r>
              <a:rPr sz="3200" spc="-5" dirty="0">
                <a:latin typeface="Arial"/>
                <a:cs typeface="Arial"/>
              </a:rPr>
              <a:t>, </a:t>
            </a:r>
            <a:r>
              <a:rPr sz="3200" dirty="0">
                <a:latin typeface="Arial"/>
                <a:cs typeface="Arial"/>
              </a:rPr>
              <a:t>so </a:t>
            </a:r>
            <a:r>
              <a:rPr sz="3200" spc="-5" dirty="0">
                <a:latin typeface="Arial"/>
                <a:cs typeface="Arial"/>
              </a:rPr>
              <a:t>if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you  </a:t>
            </a:r>
            <a:r>
              <a:rPr sz="3200" spc="-5" dirty="0">
                <a:latin typeface="Arial"/>
                <a:cs typeface="Arial"/>
              </a:rPr>
              <a:t>do not declare </a:t>
            </a:r>
            <a:r>
              <a:rPr sz="3200" dirty="0">
                <a:latin typeface="Arial"/>
                <a:cs typeface="Arial"/>
              </a:rPr>
              <a:t>your </a:t>
            </a:r>
            <a:r>
              <a:rPr sz="3200" spc="-5" dirty="0">
                <a:latin typeface="Arial"/>
                <a:cs typeface="Arial"/>
              </a:rPr>
              <a:t>component in this file,  then </a:t>
            </a:r>
            <a:r>
              <a:rPr sz="3200" spc="-10" dirty="0">
                <a:latin typeface="Arial"/>
                <a:cs typeface="Arial"/>
              </a:rPr>
              <a:t>it </a:t>
            </a:r>
            <a:r>
              <a:rPr sz="3200" spc="-5" dirty="0">
                <a:latin typeface="Arial"/>
                <a:cs typeface="Arial"/>
              </a:rPr>
              <a:t>will not </a:t>
            </a:r>
            <a:r>
              <a:rPr sz="3200" spc="-10" dirty="0">
                <a:latin typeface="Arial"/>
                <a:cs typeface="Arial"/>
              </a:rPr>
              <a:t>be </a:t>
            </a:r>
            <a:r>
              <a:rPr sz="3200" dirty="0">
                <a:latin typeface="Arial"/>
                <a:cs typeface="Arial"/>
              </a:rPr>
              <a:t>considered </a:t>
            </a:r>
            <a:r>
              <a:rPr sz="3200" spc="-5" dirty="0">
                <a:latin typeface="Arial"/>
                <a:cs typeface="Arial"/>
              </a:rPr>
              <a:t>by the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214</a:t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4070" y="482925"/>
            <a:ext cx="6514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AndroidManifest</a:t>
            </a:r>
            <a:r>
              <a:rPr spc="-55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7" y="1476494"/>
            <a:ext cx="7972425" cy="383095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Default </a:t>
            </a:r>
            <a:r>
              <a:rPr sz="2400" dirty="0">
                <a:latin typeface="Arial"/>
                <a:cs typeface="Arial"/>
              </a:rPr>
              <a:t>manifest </a:t>
            </a:r>
            <a:r>
              <a:rPr sz="2400" spc="-5" dirty="0">
                <a:latin typeface="Arial"/>
                <a:cs typeface="Arial"/>
              </a:rPr>
              <a:t>file will look like as </a:t>
            </a:r>
            <a:r>
              <a:rPr sz="2400" spc="-10" dirty="0">
                <a:latin typeface="Arial"/>
                <a:cs typeface="Arial"/>
              </a:rPr>
              <a:t>following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</a:p>
          <a:p>
            <a:pPr marL="355600" marR="5080" indent="-34353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&lt;manifest  </a:t>
            </a:r>
            <a:r>
              <a:rPr sz="2400" spc="-5" dirty="0">
                <a:latin typeface="Arial"/>
                <a:cs typeface="Arial"/>
              </a:rPr>
              <a:t>xmlns:androi</a:t>
            </a:r>
            <a:r>
              <a:rPr sz="2400" spc="-5" dirty="0">
                <a:latin typeface="Arial"/>
                <a:cs typeface="Arial"/>
                <a:hlinkClick r:id="rId2"/>
              </a:rPr>
              <a:t>d="htt</a:t>
            </a:r>
            <a:r>
              <a:rPr sz="2400" spc="-5" dirty="0">
                <a:latin typeface="Arial"/>
                <a:cs typeface="Arial"/>
              </a:rPr>
              <a:t>p:/</a:t>
            </a:r>
            <a:r>
              <a:rPr sz="2400" spc="-5" dirty="0">
                <a:latin typeface="Arial"/>
                <a:cs typeface="Arial"/>
                <a:hlinkClick r:id="rId2"/>
              </a:rPr>
              <a:t>/schemas.android.com/apk/res/and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roid"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package="com.example.helloworld"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android:versionCode="1"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android:versionName="1.0"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&gt;</a:t>
            </a: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&lt;uses-sdk</a:t>
            </a:r>
            <a:endParaRPr sz="24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android:minSdkVersion="8"</a:t>
            </a:r>
            <a:endParaRPr sz="24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android:targetSdkVersion="22"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215</a:t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4070" y="307588"/>
            <a:ext cx="65144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AndroidManifest</a:t>
            </a:r>
            <a:r>
              <a:rPr spc="-70" dirty="0"/>
              <a:t> </a:t>
            </a:r>
            <a:r>
              <a:rPr spc="-5"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9137" y="1019297"/>
            <a:ext cx="7692390" cy="551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marR="2174240" indent="-253365">
              <a:lnSpc>
                <a:spcPct val="12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&lt;application  android:icon="@drawable/ic_launcher"  android:label="@string/app_name"  android:theme="@style/AppTheme"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 marL="433070" marR="3284220" indent="-251460">
              <a:lnSpc>
                <a:spcPts val="3460"/>
              </a:lnSpc>
              <a:spcBef>
                <a:spcPts val="204"/>
              </a:spcBef>
            </a:pPr>
            <a:r>
              <a:rPr sz="2400" dirty="0">
                <a:latin typeface="Arial"/>
                <a:cs typeface="Arial"/>
              </a:rPr>
              <a:t>&lt;activity  </a:t>
            </a:r>
            <a:r>
              <a:rPr sz="2400" spc="-5" dirty="0">
                <a:latin typeface="Arial"/>
                <a:cs typeface="Arial"/>
              </a:rPr>
              <a:t>android:name=".MainActivity"</a:t>
            </a:r>
            <a:endParaRPr sz="24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  <a:spcBef>
                <a:spcPts val="365"/>
              </a:spcBef>
            </a:pPr>
            <a:r>
              <a:rPr sz="2400" spc="-5" dirty="0">
                <a:latin typeface="Arial"/>
                <a:cs typeface="Arial"/>
              </a:rPr>
              <a:t>android:label="@string/title_activity_main"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 marL="58356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&lt;intent-filter&gt;</a:t>
            </a:r>
            <a:endParaRPr sz="2400">
              <a:latin typeface="Arial"/>
              <a:cs typeface="Arial"/>
            </a:endParaRPr>
          </a:p>
          <a:p>
            <a:pPr marL="75311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&lt;action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android:name="android.intent.action.MAIN"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  <a:p>
            <a:pPr marL="12700" marR="290195" indent="74041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&lt;category  </a:t>
            </a:r>
            <a:r>
              <a:rPr sz="2400" spc="-5" dirty="0">
                <a:latin typeface="Arial"/>
                <a:cs typeface="Arial"/>
              </a:rPr>
              <a:t>android:name="android.intent.category.LAUNCHER"/&gt;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&lt;/intent-filter&gt; </a:t>
            </a:r>
            <a:r>
              <a:rPr sz="2400" spc="-5" dirty="0">
                <a:latin typeface="Arial"/>
                <a:cs typeface="Arial"/>
              </a:rPr>
              <a:t>&lt;/activity&gt; &lt;/application&gt;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&lt;/manifest&gt;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216</a:t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4070" y="482925"/>
            <a:ext cx="6514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AndroidManifest</a:t>
            </a:r>
            <a:r>
              <a:rPr spc="-55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624401"/>
            <a:ext cx="7988300" cy="4549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9906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&lt;application&gt;...&lt;/application&gt; </a:t>
            </a:r>
            <a:r>
              <a:rPr sz="2800" dirty="0">
                <a:latin typeface="Arial"/>
                <a:cs typeface="Arial"/>
              </a:rPr>
              <a:t>tags </a:t>
            </a:r>
            <a:r>
              <a:rPr sz="2800" spc="-5" dirty="0">
                <a:latin typeface="Arial"/>
                <a:cs typeface="Arial"/>
              </a:rPr>
              <a:t>enclosed the  components related to the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application.</a:t>
            </a:r>
            <a:endParaRPr sz="28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Attribute </a:t>
            </a:r>
            <a:r>
              <a:rPr sz="2800" i="1" spc="-5" dirty="0">
                <a:solidFill>
                  <a:srgbClr val="FF0000"/>
                </a:solidFill>
                <a:latin typeface="Arial"/>
                <a:cs typeface="Arial"/>
              </a:rPr>
              <a:t>android:icon </a:t>
            </a:r>
            <a:r>
              <a:rPr sz="2800" spc="-10" dirty="0">
                <a:latin typeface="Arial"/>
                <a:cs typeface="Arial"/>
              </a:rPr>
              <a:t>will </a:t>
            </a:r>
            <a:r>
              <a:rPr sz="2800" spc="-5" dirty="0">
                <a:latin typeface="Arial"/>
                <a:cs typeface="Arial"/>
              </a:rPr>
              <a:t>point to the application  icon available</a:t>
            </a:r>
            <a:r>
              <a:rPr sz="2800" dirty="0">
                <a:latin typeface="Arial"/>
                <a:cs typeface="Arial"/>
              </a:rPr>
              <a:t> under</a:t>
            </a:r>
            <a:r>
              <a:rPr sz="2800" i="1" dirty="0">
                <a:latin typeface="Arial"/>
                <a:cs typeface="Arial"/>
              </a:rPr>
              <a:t>res/drawable-hdpi</a:t>
            </a:r>
            <a:r>
              <a:rPr sz="280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5600" marR="115570" indent="-3435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i="1" spc="-5" dirty="0">
                <a:latin typeface="Arial"/>
                <a:cs typeface="Arial"/>
              </a:rPr>
              <a:t>The </a:t>
            </a:r>
            <a:r>
              <a:rPr sz="2800" i="1" spc="-5" dirty="0">
                <a:solidFill>
                  <a:srgbClr val="FF0000"/>
                </a:solidFill>
                <a:latin typeface="Arial"/>
                <a:cs typeface="Arial"/>
              </a:rPr>
              <a:t>@string/app_name </a:t>
            </a:r>
            <a:r>
              <a:rPr sz="2800" dirty="0">
                <a:latin typeface="Arial"/>
                <a:cs typeface="Arial"/>
              </a:rPr>
              <a:t>refers </a:t>
            </a:r>
            <a:r>
              <a:rPr sz="2800" spc="-5" dirty="0">
                <a:latin typeface="Arial"/>
                <a:cs typeface="Arial"/>
              </a:rPr>
              <a:t>to the </a:t>
            </a:r>
            <a:r>
              <a:rPr sz="2800" i="1" spc="-5" dirty="0">
                <a:latin typeface="Arial"/>
                <a:cs typeface="Arial"/>
              </a:rPr>
              <a:t>app_name  </a:t>
            </a:r>
            <a:r>
              <a:rPr sz="2800" dirty="0">
                <a:latin typeface="Arial"/>
                <a:cs typeface="Arial"/>
              </a:rPr>
              <a:t>string </a:t>
            </a:r>
            <a:r>
              <a:rPr sz="2800" spc="-5" dirty="0">
                <a:latin typeface="Arial"/>
                <a:cs typeface="Arial"/>
              </a:rPr>
              <a:t>defined in the strings.xml file, which </a:t>
            </a:r>
            <a:r>
              <a:rPr sz="2800" spc="-10" dirty="0">
                <a:latin typeface="Arial"/>
                <a:cs typeface="Arial"/>
              </a:rPr>
              <a:t>is  </a:t>
            </a:r>
            <a:r>
              <a:rPr sz="2800" spc="-5" dirty="0">
                <a:latin typeface="Arial"/>
                <a:cs typeface="Arial"/>
              </a:rPr>
              <a:t>"HelloWorld"</a:t>
            </a:r>
            <a:endParaRPr sz="2800">
              <a:latin typeface="Arial"/>
              <a:cs typeface="Arial"/>
            </a:endParaRPr>
          </a:p>
          <a:p>
            <a:pPr marL="355600" marR="30734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The &lt;activity&gt; tag is used to specify an activity  </a:t>
            </a:r>
            <a:r>
              <a:rPr sz="2800" dirty="0">
                <a:latin typeface="Arial"/>
                <a:cs typeface="Arial"/>
              </a:rPr>
              <a:t>and </a:t>
            </a:r>
            <a:r>
              <a:rPr sz="2800" i="1" spc="-5" dirty="0">
                <a:solidFill>
                  <a:srgbClr val="FF0000"/>
                </a:solidFill>
                <a:latin typeface="Arial"/>
                <a:cs typeface="Arial"/>
              </a:rPr>
              <a:t>android:name </a:t>
            </a:r>
            <a:r>
              <a:rPr sz="2800" spc="-5" dirty="0">
                <a:latin typeface="Arial"/>
                <a:cs typeface="Arial"/>
              </a:rPr>
              <a:t>attribute specifies the fully  qualified </a:t>
            </a:r>
            <a:r>
              <a:rPr sz="2800" dirty="0">
                <a:latin typeface="Arial"/>
                <a:cs typeface="Arial"/>
              </a:rPr>
              <a:t>class </a:t>
            </a:r>
            <a:r>
              <a:rPr sz="2800" spc="-5" dirty="0">
                <a:latin typeface="Arial"/>
                <a:cs typeface="Arial"/>
              </a:rPr>
              <a:t>name of the </a:t>
            </a:r>
            <a:r>
              <a:rPr sz="2800" i="1" dirty="0">
                <a:latin typeface="Arial"/>
                <a:cs typeface="Arial"/>
              </a:rPr>
              <a:t>Activity</a:t>
            </a:r>
            <a:r>
              <a:rPr sz="2800" i="1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subclass.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217</a:t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4070" y="482925"/>
            <a:ext cx="6514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AndroidManifest</a:t>
            </a:r>
            <a:r>
              <a:rPr spc="-55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7" y="1624401"/>
            <a:ext cx="7830820" cy="446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The </a:t>
            </a:r>
            <a:r>
              <a:rPr sz="2800" i="1" spc="-5" dirty="0">
                <a:solidFill>
                  <a:srgbClr val="FF0000"/>
                </a:solidFill>
                <a:latin typeface="Arial"/>
                <a:cs typeface="Arial"/>
              </a:rPr>
              <a:t>android:label </a:t>
            </a:r>
            <a:r>
              <a:rPr sz="2800" spc="-5" dirty="0">
                <a:latin typeface="Arial"/>
                <a:cs typeface="Arial"/>
              </a:rPr>
              <a:t>attributes specifies a string to  use </a:t>
            </a:r>
            <a:r>
              <a:rPr sz="2800" dirty="0">
                <a:latin typeface="Arial"/>
                <a:cs typeface="Arial"/>
              </a:rPr>
              <a:t>as </a:t>
            </a:r>
            <a:r>
              <a:rPr sz="2800" spc="-5" dirty="0">
                <a:latin typeface="Arial"/>
                <a:cs typeface="Arial"/>
              </a:rPr>
              <a:t>the label for the activity /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application.</a:t>
            </a:r>
            <a:endParaRPr sz="2800">
              <a:latin typeface="Arial"/>
              <a:cs typeface="Arial"/>
            </a:endParaRPr>
          </a:p>
          <a:p>
            <a:pPr marL="355600" marR="2032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The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action </a:t>
            </a:r>
            <a:r>
              <a:rPr sz="2800" spc="-5" dirty="0">
                <a:latin typeface="Arial"/>
                <a:cs typeface="Arial"/>
              </a:rPr>
              <a:t>for the intent filter is named  </a:t>
            </a:r>
            <a:r>
              <a:rPr sz="2800" i="1" spc="-5" dirty="0">
                <a:latin typeface="Arial"/>
                <a:cs typeface="Arial"/>
              </a:rPr>
              <a:t>android.intent.action.MAIN </a:t>
            </a:r>
            <a:r>
              <a:rPr sz="2800" spc="-5" dirty="0">
                <a:latin typeface="Arial"/>
                <a:cs typeface="Arial"/>
              </a:rPr>
              <a:t>to indicate that </a:t>
            </a:r>
            <a:r>
              <a:rPr sz="2800" dirty="0">
                <a:latin typeface="Arial"/>
                <a:cs typeface="Arial"/>
              </a:rPr>
              <a:t>this  </a:t>
            </a:r>
            <a:r>
              <a:rPr sz="2800" spc="-5" dirty="0">
                <a:latin typeface="Arial"/>
                <a:cs typeface="Arial"/>
              </a:rPr>
              <a:t>activity serves as the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entry point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the  application</a:t>
            </a:r>
            <a:r>
              <a:rPr sz="2800" spc="-5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5600" marR="64769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category </a:t>
            </a:r>
            <a:r>
              <a:rPr sz="2800" spc="-5" dirty="0">
                <a:latin typeface="Arial"/>
                <a:cs typeface="Arial"/>
              </a:rPr>
              <a:t>for the intent-filter is named  </a:t>
            </a:r>
            <a:r>
              <a:rPr sz="2800" i="1" spc="-5" dirty="0">
                <a:latin typeface="Arial"/>
                <a:cs typeface="Arial"/>
              </a:rPr>
              <a:t>android.intent.category.LAUNCHER </a:t>
            </a:r>
            <a:r>
              <a:rPr sz="2800" spc="-5" dirty="0">
                <a:latin typeface="Arial"/>
                <a:cs typeface="Arial"/>
              </a:rPr>
              <a:t>to indicate 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5" dirty="0">
                <a:latin typeface="Arial"/>
                <a:cs typeface="Arial"/>
              </a:rPr>
              <a:t>the application can be launched from the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 device's launcher</a:t>
            </a:r>
            <a:r>
              <a:rPr sz="28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icon.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218</a:t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4070" y="482925"/>
            <a:ext cx="6514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AndroidManifest</a:t>
            </a:r>
            <a:r>
              <a:rPr spc="-55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7" y="1624401"/>
            <a:ext cx="7847330" cy="3063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Following is the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list of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tags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which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you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will use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in 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your manifest file </a:t>
            </a:r>
            <a:r>
              <a:rPr sz="2800" spc="-5" dirty="0">
                <a:latin typeface="Arial"/>
                <a:cs typeface="Arial"/>
              </a:rPr>
              <a:t>to specify different Android  application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components.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&lt;activity&gt; </a:t>
            </a:r>
            <a:r>
              <a:rPr sz="2400" spc="-5" dirty="0">
                <a:latin typeface="Arial"/>
                <a:cs typeface="Arial"/>
              </a:rPr>
              <a:t>elements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activities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&lt;service&gt; </a:t>
            </a:r>
            <a:r>
              <a:rPr sz="2400" spc="-5" dirty="0">
                <a:latin typeface="Arial"/>
                <a:cs typeface="Arial"/>
              </a:rPr>
              <a:t>elements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&lt;receiver&gt; </a:t>
            </a:r>
            <a:r>
              <a:rPr sz="2400" spc="-5" dirty="0">
                <a:latin typeface="Arial"/>
                <a:cs typeface="Arial"/>
              </a:rPr>
              <a:t>elements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broadcast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receivers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&lt;provider&gt; </a:t>
            </a:r>
            <a:r>
              <a:rPr sz="2400" spc="-5" dirty="0">
                <a:latin typeface="Arial"/>
                <a:cs typeface="Arial"/>
              </a:rPr>
              <a:t>elements </a:t>
            </a:r>
            <a:r>
              <a:rPr sz="2400" dirty="0">
                <a:latin typeface="Arial"/>
                <a:cs typeface="Arial"/>
              </a:rPr>
              <a:t>for content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219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2971800" y="1700488"/>
            <a:ext cx="68910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10" dirty="0"/>
              <a:t>B</a:t>
            </a:r>
            <a:r>
              <a:rPr lang="en-US" spc="10" dirty="0"/>
              <a:t>ASE </a:t>
            </a:r>
            <a:r>
              <a:rPr lang="en-US" sz="3600" spc="-45" dirty="0"/>
              <a:t>S</a:t>
            </a:r>
            <a:r>
              <a:rPr lang="en-US" spc="-45" dirty="0"/>
              <a:t>TATION </a:t>
            </a:r>
            <a:r>
              <a:rPr lang="en-US" sz="3600" spc="20" dirty="0"/>
              <a:t>C</a:t>
            </a:r>
            <a:r>
              <a:rPr lang="en-US" spc="20" dirty="0"/>
              <a:t>ONTROLLER</a:t>
            </a:r>
            <a:r>
              <a:rPr lang="en-US" spc="-160" dirty="0"/>
              <a:t> </a:t>
            </a:r>
            <a:r>
              <a:rPr lang="en-US" sz="3600" dirty="0"/>
              <a:t>(BSC)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609600" y="2819400"/>
            <a:ext cx="7520940" cy="36830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622300" indent="-609600" algn="just">
              <a:lnSpc>
                <a:spcPct val="100000"/>
              </a:lnSpc>
              <a:spcBef>
                <a:spcPts val="700"/>
              </a:spcBef>
              <a:buSzPct val="68750"/>
              <a:buFont typeface="Wingdings"/>
              <a:buChar char=""/>
              <a:tabLst>
                <a:tab pos="621665" algn="l"/>
                <a:tab pos="622300" algn="l"/>
              </a:tabLst>
            </a:pPr>
            <a:r>
              <a:rPr lang="en-US" sz="2400" dirty="0"/>
              <a:t>The BSC forms the next stage back into the GSM network. </a:t>
            </a:r>
          </a:p>
          <a:p>
            <a:pPr marL="622300" indent="-609600" algn="just">
              <a:lnSpc>
                <a:spcPct val="100000"/>
              </a:lnSpc>
              <a:spcBef>
                <a:spcPts val="700"/>
              </a:spcBef>
              <a:buSzPct val="68750"/>
              <a:buFont typeface="Wingdings"/>
              <a:buChar char=""/>
              <a:tabLst>
                <a:tab pos="621665" algn="l"/>
                <a:tab pos="622300" algn="l"/>
              </a:tabLst>
            </a:pPr>
            <a:r>
              <a:rPr lang="en-US" sz="2400" dirty="0"/>
              <a:t>It controls a group of BTSs, and is often co-located with one of the BTSs in its group. </a:t>
            </a:r>
          </a:p>
          <a:p>
            <a:pPr marL="622300" indent="-609600" algn="just">
              <a:lnSpc>
                <a:spcPct val="100000"/>
              </a:lnSpc>
              <a:spcBef>
                <a:spcPts val="700"/>
              </a:spcBef>
              <a:buSzPct val="68750"/>
              <a:buFont typeface="Wingdings"/>
              <a:buChar char=""/>
              <a:tabLst>
                <a:tab pos="621665" algn="l"/>
                <a:tab pos="622300" algn="l"/>
              </a:tabLst>
            </a:pPr>
            <a:r>
              <a:rPr lang="en-US" sz="2400" dirty="0"/>
              <a:t>It manages the radio resources and controls items such as handover within the group of BTSs, allocates channels and the like. </a:t>
            </a:r>
          </a:p>
          <a:p>
            <a:pPr marL="622300" indent="-609600" algn="just">
              <a:lnSpc>
                <a:spcPct val="100000"/>
              </a:lnSpc>
              <a:spcBef>
                <a:spcPts val="700"/>
              </a:spcBef>
              <a:buSzPct val="68750"/>
              <a:buFont typeface="Wingdings"/>
              <a:buChar char=""/>
              <a:tabLst>
                <a:tab pos="621665" algn="l"/>
                <a:tab pos="622300" algn="l"/>
              </a:tabLst>
            </a:pPr>
            <a:r>
              <a:rPr lang="en-US" sz="2400" dirty="0"/>
              <a:t>It communicates with the BTSs over what is termed the </a:t>
            </a:r>
            <a:r>
              <a:rPr lang="en-US" sz="2400" dirty="0" err="1"/>
              <a:t>Abis</a:t>
            </a:r>
            <a:r>
              <a:rPr lang="en-US" sz="2400" dirty="0"/>
              <a:t> interface.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326465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5491" y="6273491"/>
            <a:ext cx="3225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218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5" y="1167121"/>
            <a:ext cx="7866380" cy="4890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To know about </a:t>
            </a:r>
            <a:r>
              <a:rPr sz="2800" dirty="0">
                <a:latin typeface="Arial"/>
                <a:cs typeface="Arial"/>
              </a:rPr>
              <a:t>the history, features </a:t>
            </a:r>
            <a:r>
              <a:rPr sz="2800" spc="-5" dirty="0">
                <a:latin typeface="Arial"/>
                <a:cs typeface="Arial"/>
              </a:rPr>
              <a:t>and various  versions of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Android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Arial"/>
                <a:cs typeface="Arial"/>
              </a:rPr>
              <a:t>Draw </a:t>
            </a:r>
            <a:r>
              <a:rPr sz="2800" spc="-5" dirty="0">
                <a:latin typeface="Arial"/>
                <a:cs typeface="Arial"/>
              </a:rPr>
              <a:t>the Android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architecture</a:t>
            </a:r>
            <a:endParaRPr sz="2800">
              <a:latin typeface="Arial"/>
              <a:cs typeface="Arial"/>
            </a:endParaRPr>
          </a:p>
          <a:p>
            <a:pPr marL="355600" marR="147066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study </a:t>
            </a:r>
            <a:r>
              <a:rPr sz="2800" spc="-5" dirty="0">
                <a:latin typeface="Arial"/>
                <a:cs typeface="Arial"/>
              </a:rPr>
              <a:t>various tools used in Android  development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study </a:t>
            </a:r>
            <a:r>
              <a:rPr sz="2800" spc="-5" dirty="0">
                <a:latin typeface="Arial"/>
                <a:cs typeface="Arial"/>
              </a:rPr>
              <a:t>about Eclipse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IDE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To develop first Android App “Hello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World”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To implement the </a:t>
            </a:r>
            <a:r>
              <a:rPr sz="2800" dirty="0">
                <a:latin typeface="Arial"/>
                <a:cs typeface="Arial"/>
              </a:rPr>
              <a:t>various </a:t>
            </a:r>
            <a:r>
              <a:rPr sz="2800" spc="-5" dirty="0">
                <a:latin typeface="Arial"/>
                <a:cs typeface="Arial"/>
              </a:rPr>
              <a:t>Android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layouts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To implement the various Android UI</a:t>
            </a:r>
            <a:r>
              <a:rPr sz="2800" spc="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controls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study </a:t>
            </a:r>
            <a:r>
              <a:rPr sz="2800" spc="-5" dirty="0">
                <a:latin typeface="Arial"/>
                <a:cs typeface="Arial"/>
              </a:rPr>
              <a:t>the importance of Android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application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9155" y="6033007"/>
            <a:ext cx="5425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structure </a:t>
            </a:r>
            <a:r>
              <a:rPr sz="2800" spc="-10" dirty="0">
                <a:latin typeface="Arial"/>
                <a:cs typeface="Arial"/>
              </a:rPr>
              <a:t>and </a:t>
            </a:r>
            <a:r>
              <a:rPr sz="2800" spc="-5" dirty="0">
                <a:latin typeface="Arial"/>
                <a:cs typeface="Arial"/>
              </a:rPr>
              <a:t>Android manifest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10674" y="246323"/>
            <a:ext cx="25146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Practices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220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918699" y="1570383"/>
            <a:ext cx="6016371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065" marR="5080" algn="ctr">
              <a:spcBef>
                <a:spcPts val="100"/>
              </a:spcBef>
            </a:pPr>
            <a:r>
              <a:rPr lang="en-US" sz="3600" spc="15" dirty="0"/>
              <a:t>S</a:t>
            </a:r>
            <a:r>
              <a:rPr lang="en-US" spc="15" dirty="0"/>
              <a:t>YSTEM</a:t>
            </a:r>
            <a:r>
              <a:rPr lang="en-US" spc="-105" dirty="0"/>
              <a:t> </a:t>
            </a:r>
            <a:r>
              <a:rPr lang="en-US" sz="3600" spc="15" dirty="0"/>
              <a:t>A</a:t>
            </a:r>
            <a:r>
              <a:rPr lang="en-US" spc="15" dirty="0"/>
              <a:t>RCHITECTURE  </a:t>
            </a:r>
          </a:p>
          <a:p>
            <a:pPr marL="12065" marR="5080" algn="ctr">
              <a:spcBef>
                <a:spcPts val="100"/>
              </a:spcBef>
            </a:pPr>
            <a:r>
              <a:rPr lang="en-US" sz="3600" spc="15" dirty="0"/>
              <a:t>N</a:t>
            </a:r>
            <a:r>
              <a:rPr lang="en-US" spc="15" dirty="0"/>
              <a:t>ETWORK </a:t>
            </a:r>
            <a:r>
              <a:rPr lang="en-US" sz="3600" spc="15" dirty="0"/>
              <a:t>S</a:t>
            </a:r>
            <a:r>
              <a:rPr lang="en-US" spc="15" dirty="0"/>
              <a:t>WITCHING  </a:t>
            </a:r>
            <a:r>
              <a:rPr lang="en-US" sz="3600" spc="10" dirty="0"/>
              <a:t>S</a:t>
            </a:r>
            <a:r>
              <a:rPr lang="en-US" spc="10" dirty="0"/>
              <a:t>UBSYSTEM</a:t>
            </a:r>
            <a:r>
              <a:rPr lang="en-US" sz="3600" spc="10" dirty="0"/>
              <a:t>(NSS)</a:t>
            </a:r>
            <a:endParaRPr lang="en-US" sz="3600" dirty="0"/>
          </a:p>
        </p:txBody>
      </p:sp>
      <p:sp>
        <p:nvSpPr>
          <p:cNvPr id="5" name="object 3"/>
          <p:cNvSpPr txBox="1"/>
          <p:nvPr/>
        </p:nvSpPr>
        <p:spPr>
          <a:xfrm>
            <a:off x="762000" y="3048000"/>
            <a:ext cx="6617970" cy="2806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Clr>
                <a:srgbClr val="7597D9"/>
              </a:buClr>
              <a:buSzPct val="79166"/>
              <a:buFont typeface="Wingdings"/>
              <a:buChar char=""/>
              <a:tabLst>
                <a:tab pos="431165" algn="l"/>
                <a:tab pos="431800" algn="l"/>
              </a:tabLst>
            </a:pPr>
            <a:r>
              <a:rPr sz="2400" dirty="0">
                <a:latin typeface="Times New Roman"/>
                <a:cs typeface="Times New Roman"/>
              </a:rPr>
              <a:t>The system contains the </a:t>
            </a:r>
            <a:r>
              <a:rPr sz="2400" spc="-5" dirty="0">
                <a:latin typeface="Times New Roman"/>
                <a:cs typeface="Times New Roman"/>
              </a:rPr>
              <a:t>following </a:t>
            </a:r>
            <a:r>
              <a:rPr sz="2400" dirty="0">
                <a:latin typeface="Times New Roman"/>
                <a:cs typeface="Times New Roman"/>
              </a:rPr>
              <a:t>functional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units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377825" marR="2014855">
              <a:lnSpc>
                <a:spcPct val="110000"/>
              </a:lnSpc>
            </a:pPr>
            <a:r>
              <a:rPr sz="2400" spc="-5" dirty="0">
                <a:latin typeface="Times New Roman"/>
                <a:cs typeface="Times New Roman"/>
              </a:rPr>
              <a:t>Mobile </a:t>
            </a:r>
            <a:r>
              <a:rPr sz="2400" dirty="0">
                <a:latin typeface="Times New Roman"/>
                <a:cs typeface="Times New Roman"/>
              </a:rPr>
              <a:t>Switching </a:t>
            </a:r>
            <a:r>
              <a:rPr sz="2400" spc="-5" dirty="0">
                <a:latin typeface="Times New Roman"/>
                <a:cs typeface="Times New Roman"/>
              </a:rPr>
              <a:t>Center (MSC)  </a:t>
            </a:r>
            <a:r>
              <a:rPr sz="2400" spc="-10" dirty="0">
                <a:latin typeface="Times New Roman"/>
                <a:cs typeface="Times New Roman"/>
              </a:rPr>
              <a:t>Home </a:t>
            </a:r>
            <a:r>
              <a:rPr sz="2400" dirty="0">
                <a:latin typeface="Times New Roman"/>
                <a:cs typeface="Times New Roman"/>
              </a:rPr>
              <a:t>Location Register </a:t>
            </a:r>
            <a:r>
              <a:rPr sz="2400" spc="-5" dirty="0">
                <a:latin typeface="Times New Roman"/>
                <a:cs typeface="Times New Roman"/>
              </a:rPr>
              <a:t>(HLR)  </a:t>
            </a:r>
            <a:r>
              <a:rPr sz="2400" spc="-25" dirty="0">
                <a:latin typeface="Times New Roman"/>
                <a:cs typeface="Times New Roman"/>
              </a:rPr>
              <a:t>Visitor </a:t>
            </a:r>
            <a:r>
              <a:rPr sz="2400" dirty="0">
                <a:latin typeface="Times New Roman"/>
                <a:cs typeface="Times New Roman"/>
              </a:rPr>
              <a:t>Location Register </a:t>
            </a:r>
            <a:r>
              <a:rPr sz="2400" spc="-5" dirty="0">
                <a:latin typeface="Times New Roman"/>
                <a:cs typeface="Times New Roman"/>
              </a:rPr>
              <a:t>(VLR)  Authentication Center (AUC)  Equipment </a:t>
            </a:r>
            <a:r>
              <a:rPr sz="2400" dirty="0">
                <a:latin typeface="Times New Roman"/>
                <a:cs typeface="Times New Roman"/>
              </a:rPr>
              <a:t>Identity Register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(EIR)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1655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2590800" y="1676400"/>
            <a:ext cx="71164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OBILE </a:t>
            </a:r>
            <a:r>
              <a:rPr lang="en-US"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WITCHING </a:t>
            </a:r>
            <a:r>
              <a:rPr lang="en-US"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lang="en-US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(MSC)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362200"/>
            <a:ext cx="822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of the</a:t>
            </a:r>
            <a:r>
              <a:rPr lang="en-US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additional functionality to enable the requirements of a mobile user to be supported.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include registration, authentication, call location, inter-MSC handovers and call routing to a mobile subscriber.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provides an interface to the PSTN so that the mobile communications calls can be routed from the mobile network to a phone connected to a landline.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 to other MSCs are provided to enable calls to be made to mobiles on different networks</a:t>
            </a:r>
          </a:p>
        </p:txBody>
      </p:sp>
    </p:spTree>
    <p:extLst>
      <p:ext uri="{BB962C8B-B14F-4D97-AF65-F5344CB8AC3E}">
        <p14:creationId xmlns:p14="http://schemas.microsoft.com/office/powerpoint/2010/main" val="3015006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2209801" y="1524000"/>
            <a:ext cx="5410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OME </a:t>
            </a:r>
            <a:r>
              <a:rPr lang="en-US" sz="3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OCATION </a:t>
            </a:r>
            <a:r>
              <a:rPr lang="en-US"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EGISTERS</a:t>
            </a:r>
            <a:r>
              <a:rPr lang="en-US" spc="5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(HLR)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516835" y="2667000"/>
            <a:ext cx="8169965" cy="2926442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95580" marR="5080" indent="-182880" algn="just">
              <a:lnSpc>
                <a:spcPts val="2600"/>
              </a:lnSpc>
              <a:spcBef>
                <a:spcPts val="420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70510" algn="l"/>
              </a:tabLst>
            </a:pPr>
            <a:r>
              <a:rPr lang="en-US" sz="2400" spc="-5" dirty="0">
                <a:latin typeface="Times New Roman"/>
                <a:cs typeface="Times New Roman"/>
              </a:rPr>
              <a:t>This database contains all the administrative information about each subscriber along with their last known location</a:t>
            </a:r>
          </a:p>
          <a:p>
            <a:pPr marL="195580" marR="5080" indent="-182880" algn="just">
              <a:lnSpc>
                <a:spcPts val="2600"/>
              </a:lnSpc>
              <a:spcBef>
                <a:spcPts val="420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70510" algn="l"/>
              </a:tabLst>
            </a:pPr>
            <a:r>
              <a:rPr sz="2400" spc="-5" dirty="0">
                <a:latin typeface="Times New Roman"/>
                <a:cs typeface="Times New Roman"/>
              </a:rPr>
              <a:t>Stores information </a:t>
            </a:r>
            <a:r>
              <a:rPr sz="2400" dirty="0">
                <a:latin typeface="Times New Roman"/>
                <a:cs typeface="Times New Roman"/>
              </a:rPr>
              <a:t>about each subscriber that belongs to it </a:t>
            </a:r>
            <a:r>
              <a:rPr sz="2400" spc="-5" dirty="0">
                <a:latin typeface="Times New Roman"/>
                <a:cs typeface="Times New Roman"/>
              </a:rPr>
              <a:t>MSC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 </a:t>
            </a:r>
            <a:r>
              <a:rPr sz="2400" spc="-5" dirty="0">
                <a:latin typeface="Times New Roman"/>
                <a:cs typeface="Times New Roman"/>
              </a:rPr>
              <a:t>permanent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temporary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fashion.</a:t>
            </a:r>
            <a:endParaRPr sz="2400" dirty="0">
              <a:latin typeface="Times New Roman"/>
              <a:cs typeface="Times New Roman"/>
            </a:endParaRPr>
          </a:p>
          <a:p>
            <a:pPr marL="195580" marR="672465" indent="-182880" algn="just">
              <a:lnSpc>
                <a:spcPts val="2590"/>
              </a:lnSpc>
              <a:spcBef>
                <a:spcPts val="570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54000" algn="l"/>
              </a:tabLst>
            </a:pP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soon </a:t>
            </a:r>
            <a:r>
              <a:rPr sz="2400" spc="-5" dirty="0">
                <a:latin typeface="Times New Roman"/>
                <a:cs typeface="Times New Roman"/>
              </a:rPr>
              <a:t>as mobile </a:t>
            </a:r>
            <a:r>
              <a:rPr sz="2400" dirty="0">
                <a:latin typeface="Times New Roman"/>
                <a:cs typeface="Times New Roman"/>
              </a:rPr>
              <a:t>subscriber leaves its current local area,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 </a:t>
            </a:r>
            <a:r>
              <a:rPr sz="2400" spc="-5" dirty="0">
                <a:latin typeface="Times New Roman"/>
                <a:cs typeface="Times New Roman"/>
              </a:rPr>
              <a:t>information </a:t>
            </a:r>
            <a:r>
              <a:rPr sz="2400" dirty="0">
                <a:latin typeface="Times New Roman"/>
                <a:cs typeface="Times New Roman"/>
              </a:rPr>
              <a:t>in the HLR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updated.</a:t>
            </a:r>
          </a:p>
          <a:p>
            <a:pPr marL="195580" marR="548005" indent="-182880" algn="just">
              <a:lnSpc>
                <a:spcPts val="2590"/>
              </a:lnSpc>
              <a:spcBef>
                <a:spcPts val="580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70510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atabase contains IMSI,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prepaid/ postpaid,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roaming  </a:t>
            </a:r>
            <a:r>
              <a:rPr sz="2400" dirty="0">
                <a:latin typeface="Times New Roman"/>
                <a:cs typeface="Times New Roman"/>
              </a:rPr>
              <a:t>restrictions, </a:t>
            </a:r>
            <a:r>
              <a:rPr sz="2400" spc="-5" dirty="0">
                <a:latin typeface="Times New Roman"/>
                <a:cs typeface="Times New Roman"/>
              </a:rPr>
              <a:t>supplementary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services.</a:t>
            </a:r>
          </a:p>
        </p:txBody>
      </p:sp>
    </p:spTree>
    <p:extLst>
      <p:ext uri="{BB962C8B-B14F-4D97-AF65-F5344CB8AC3E}">
        <p14:creationId xmlns:p14="http://schemas.microsoft.com/office/powerpoint/2010/main" val="2341692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457200" y="1219200"/>
            <a:ext cx="5943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ISITOR </a:t>
            </a:r>
            <a:r>
              <a:rPr lang="en-US"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OCATION </a:t>
            </a:r>
            <a:r>
              <a:rPr lang="en-US"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EGISTERS</a:t>
            </a:r>
            <a:r>
              <a:rPr lang="en-US" spc="5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(VLR)</a:t>
            </a:r>
          </a:p>
        </p:txBody>
      </p:sp>
      <p:sp>
        <p:nvSpPr>
          <p:cNvPr id="5" name="object 3"/>
          <p:cNvSpPr txBox="1">
            <a:spLocks/>
          </p:cNvSpPr>
          <p:nvPr/>
        </p:nvSpPr>
        <p:spPr>
          <a:xfrm>
            <a:off x="329565" y="1909896"/>
            <a:ext cx="8484869" cy="149399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18440" marR="378460" indent="-182880" algn="just">
              <a:lnSpc>
                <a:spcPts val="2590"/>
              </a:lnSpc>
              <a:spcBef>
                <a:spcPts val="425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87655" algn="l"/>
              </a:tabLst>
            </a:pP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Temporary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which updates whenever 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enters</a:t>
            </a:r>
            <a:r>
              <a:rPr lang="en-US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area, by HLR</a:t>
            </a:r>
            <a:r>
              <a:rPr lang="en-US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276225" indent="-241300" algn="just">
              <a:lnSpc>
                <a:spcPts val="2735"/>
              </a:lnSpc>
              <a:spcBef>
                <a:spcPts val="254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77495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Assigns a 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TMSI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each MS entering the 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keeps</a:t>
            </a:r>
            <a:r>
              <a:rPr lang="en-US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</a:t>
            </a:r>
          </a:p>
          <a:p>
            <a:pPr marL="218440" marR="183515" indent="-182880" algn="just">
              <a:lnSpc>
                <a:spcPts val="2590"/>
              </a:lnSpc>
              <a:spcBef>
                <a:spcPts val="615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94005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contains 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IMSI,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Area,</a:t>
            </a:r>
            <a:r>
              <a:rPr lang="en-US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 key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66009" y="3962400"/>
            <a:ext cx="6034792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UTHENTICATION </a:t>
            </a:r>
            <a:r>
              <a:rPr lang="en-US"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lang="en-US" spc="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(AUC)</a:t>
            </a:r>
          </a:p>
        </p:txBody>
      </p:sp>
      <p:sp>
        <p:nvSpPr>
          <p:cNvPr id="7" name="object 3"/>
          <p:cNvSpPr txBox="1"/>
          <p:nvPr/>
        </p:nvSpPr>
        <p:spPr>
          <a:xfrm>
            <a:off x="366008" y="4648200"/>
            <a:ext cx="8186420" cy="173701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65430" marR="5080" indent="-253365" algn="just">
              <a:lnSpc>
                <a:spcPts val="2590"/>
              </a:lnSpc>
              <a:spcBef>
                <a:spcPts val="425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66065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protected database that contains the secret key also contained in the user's SIM card</a:t>
            </a:r>
          </a:p>
          <a:p>
            <a:pPr marL="265430" marR="5080" indent="-253365" algn="just">
              <a:lnSpc>
                <a:spcPts val="2590"/>
              </a:lnSpc>
              <a:spcBef>
                <a:spcPts val="425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66065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the algorithms for authentication as well as the keys for  encryption</a:t>
            </a:r>
          </a:p>
          <a:p>
            <a:pPr marL="265430" indent="-253365" algn="just">
              <a:lnSpc>
                <a:spcPct val="100000"/>
              </a:lnSpc>
              <a:spcBef>
                <a:spcPts val="254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66065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Protects network operators from fraud</a:t>
            </a:r>
          </a:p>
          <a:p>
            <a:pPr marL="265430" indent="-253365" algn="just">
              <a:lnSpc>
                <a:spcPct val="100000"/>
              </a:lnSpc>
              <a:spcBef>
                <a:spcPts val="290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66065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Situated in special protected part of the HLR</a:t>
            </a:r>
          </a:p>
        </p:txBody>
      </p:sp>
    </p:spTree>
    <p:extLst>
      <p:ext uri="{BB962C8B-B14F-4D97-AF65-F5344CB8AC3E}">
        <p14:creationId xmlns:p14="http://schemas.microsoft.com/office/powerpoint/2010/main" val="291564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5800" y="2362200"/>
            <a:ext cx="7848600" cy="3457998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65430" indent="-253365" algn="just">
              <a:lnSpc>
                <a:spcPct val="100000"/>
              </a:lnSpc>
              <a:spcBef>
                <a:spcPts val="385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6606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EIR is the entity that decides whether a given mobile equipment may be allowed onto the network</a:t>
            </a:r>
          </a:p>
          <a:p>
            <a:pPr marL="265430" indent="-253365" algn="just">
              <a:lnSpc>
                <a:spcPct val="100000"/>
              </a:lnSpc>
              <a:spcBef>
                <a:spcPts val="385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6606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upon the information held in the EIR, the mobile may be allocated one of three states - allowed onto the network, barred access, or monitored in case its problems </a:t>
            </a:r>
          </a:p>
          <a:p>
            <a:pPr marL="265430" indent="-253365" algn="just">
              <a:lnSpc>
                <a:spcPct val="100000"/>
              </a:lnSpc>
              <a:spcBef>
                <a:spcPts val="385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66065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that is used to track handsets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IMEI</a:t>
            </a:r>
          </a:p>
          <a:p>
            <a:pPr marL="265430" algn="just">
              <a:lnSpc>
                <a:spcPts val="2735"/>
              </a:lnSpc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(International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Identity)</a:t>
            </a:r>
          </a:p>
          <a:p>
            <a:pPr marL="265430" marR="5080" indent="-253365" algn="just">
              <a:lnSpc>
                <a:spcPts val="2590"/>
              </a:lnSpc>
              <a:spcBef>
                <a:spcPts val="615"/>
              </a:spcBef>
              <a:buClr>
                <a:srgbClr val="DF752E"/>
              </a:buClr>
              <a:buSzPct val="60416"/>
              <a:buFont typeface="Wingdings"/>
              <a:buChar char=""/>
              <a:tabLst>
                <a:tab pos="266065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calls from stolen, unauthorised or defective</a:t>
            </a:r>
            <a:r>
              <a:rPr sz="24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752601" y="1295400"/>
            <a:ext cx="5334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QUIPMENT </a:t>
            </a:r>
            <a:r>
              <a:rPr lang="en-US"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DENTITY </a:t>
            </a:r>
            <a:r>
              <a:rPr lang="en-US"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EGISTER</a:t>
            </a:r>
            <a:r>
              <a:rPr lang="en-US" spc="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(EIR)</a:t>
            </a:r>
          </a:p>
        </p:txBody>
      </p:sp>
    </p:spTree>
    <p:extLst>
      <p:ext uri="{BB962C8B-B14F-4D97-AF65-F5344CB8AC3E}">
        <p14:creationId xmlns:p14="http://schemas.microsoft.com/office/powerpoint/2010/main" val="499163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219200"/>
            <a:ext cx="72174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Evolution to 3G</a:t>
            </a:r>
            <a:r>
              <a:rPr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(con...)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305" y="2209800"/>
            <a:ext cx="8073390" cy="32335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6235" algn="l"/>
              </a:tabLst>
            </a:pPr>
            <a:r>
              <a:rPr lang="en-IN" sz="2800" spc="-5" dirty="0">
                <a:latin typeface="Times New Roman"/>
                <a:cs typeface="Times New Roman"/>
              </a:rPr>
              <a:t>Start of new millennium and major advancements.</a:t>
            </a:r>
          </a:p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6235" algn="l"/>
              </a:tabLst>
            </a:pPr>
            <a:r>
              <a:rPr lang="en-IN" sz="2800" spc="-5" dirty="0">
                <a:latin typeface="Times New Roman"/>
                <a:cs typeface="Times New Roman"/>
              </a:rPr>
              <a:t>Data speed of </a:t>
            </a:r>
            <a:r>
              <a:rPr lang="en-IN"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144 kbps to 2 </a:t>
            </a:r>
            <a:r>
              <a:rPr lang="en-IN" sz="2800" spc="-5" dirty="0" err="1">
                <a:solidFill>
                  <a:srgbClr val="FF0000"/>
                </a:solidFill>
                <a:latin typeface="Times New Roman"/>
                <a:cs typeface="Times New Roman"/>
              </a:rPr>
              <a:t>mbps</a:t>
            </a:r>
            <a:endParaRPr lang="en-IN" sz="2800" spc="-5" dirty="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6235" algn="l"/>
              </a:tabLst>
            </a:pP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W-CDMA </a:t>
            </a:r>
            <a:r>
              <a:rPr sz="2800" dirty="0">
                <a:latin typeface="Times New Roman"/>
                <a:cs typeface="Times New Roman"/>
              </a:rPr>
              <a:t>(Wide </a:t>
            </a:r>
            <a:r>
              <a:rPr sz="2800" spc="-5" dirty="0">
                <a:latin typeface="Times New Roman"/>
                <a:cs typeface="Times New Roman"/>
              </a:rPr>
              <a:t>Band Code Division Multiple  Access)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technology</a:t>
            </a:r>
          </a:p>
          <a:p>
            <a:pPr marL="355600" marR="6350" indent="-343535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6235" algn="l"/>
              </a:tabLst>
            </a:pPr>
            <a:r>
              <a:rPr lang="en-IN" sz="2800" spc="-5" dirty="0">
                <a:latin typeface="Times New Roman"/>
                <a:cs typeface="Times New Roman"/>
              </a:rPr>
              <a:t>Fast &amp; easy transfer of audio and video files</a:t>
            </a:r>
          </a:p>
          <a:p>
            <a:pPr marL="355600" marR="6350" indent="-343535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6235" algn="l"/>
              </a:tabLst>
            </a:pPr>
            <a:r>
              <a:rPr lang="en-IN" sz="2800" spc="-5" dirty="0">
                <a:latin typeface="Times New Roman"/>
                <a:cs typeface="Times New Roman"/>
              </a:rPr>
              <a:t>Running web based applications like video conferencing, multimedia, e-mail etc.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6" y="627348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524000"/>
            <a:ext cx="8915400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42DE-12FA-4E4A-ADFE-59062818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1A6553-1B9C-4326-B20E-A97E9C6677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2648-62BD-4B87-AB0F-AB4DC62C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399"/>
            <a:ext cx="8686800" cy="54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7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6" y="627348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00" y="1447800"/>
            <a:ext cx="9067800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6" y="6303079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524000"/>
            <a:ext cx="8763000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6" y="6303079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" y="1524000"/>
            <a:ext cx="9067800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6" y="627348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4850" y="1548998"/>
            <a:ext cx="8959150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5188" y="3352800"/>
            <a:ext cx="7241612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3714" marR="5080" indent="-1771650">
              <a:lnSpc>
                <a:spcPct val="100000"/>
              </a:lnSpc>
              <a:spcBef>
                <a:spcPts val="100"/>
              </a:spcBef>
            </a:pPr>
            <a:r>
              <a:rPr sz="5400" b="1" spc="-5" dirty="0">
                <a:latin typeface="Arial"/>
                <a:cs typeface="Arial"/>
              </a:rPr>
              <a:t>2. Mobile</a:t>
            </a:r>
            <a:r>
              <a:rPr sz="5400" b="1" spc="-80" dirty="0">
                <a:latin typeface="Arial"/>
                <a:cs typeface="Arial"/>
              </a:rPr>
              <a:t> </a:t>
            </a:r>
            <a:r>
              <a:rPr sz="5400" b="1" dirty="0">
                <a:latin typeface="Arial"/>
                <a:cs typeface="Arial"/>
              </a:rPr>
              <a:t>Operating  Systems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6720" y="1464419"/>
            <a:ext cx="1682495" cy="1617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8506" y="4873565"/>
            <a:ext cx="1447800" cy="1497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3200" y="1504950"/>
            <a:ext cx="2133600" cy="1695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6600" y="5486400"/>
            <a:ext cx="2969029" cy="109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8763" y="4690828"/>
            <a:ext cx="1406012" cy="15984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4770" y="1066800"/>
            <a:ext cx="1905000" cy="18663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1371600"/>
            <a:ext cx="52470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What is Mobile</a:t>
            </a:r>
            <a:r>
              <a:rPr spc="-75" dirty="0"/>
              <a:t> </a:t>
            </a:r>
            <a:r>
              <a:rPr dirty="0"/>
              <a:t>OS?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4591" y="2667000"/>
            <a:ext cx="7888903" cy="3563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58115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Mobile </a:t>
            </a:r>
            <a:r>
              <a:rPr sz="3200" dirty="0">
                <a:latin typeface="Arial"/>
                <a:cs typeface="Arial"/>
              </a:rPr>
              <a:t>OS </a:t>
            </a:r>
            <a:r>
              <a:rPr sz="3200" spc="-10" dirty="0">
                <a:latin typeface="Arial"/>
                <a:cs typeface="Arial"/>
              </a:rPr>
              <a:t>is </a:t>
            </a:r>
            <a:r>
              <a:rPr sz="3200" dirty="0">
                <a:latin typeface="Arial"/>
                <a:cs typeface="Arial"/>
              </a:rPr>
              <a:t>a very </a:t>
            </a:r>
            <a:r>
              <a:rPr sz="3200" spc="-5" dirty="0">
                <a:latin typeface="Arial"/>
                <a:cs typeface="Arial"/>
              </a:rPr>
              <a:t>basic and essential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software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-5" dirty="0">
                <a:latin typeface="Arial"/>
                <a:cs typeface="Arial"/>
              </a:rPr>
              <a:t>operate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Mobile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System.</a:t>
            </a: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Mobile </a:t>
            </a:r>
            <a:r>
              <a:rPr sz="3200" dirty="0">
                <a:latin typeface="Arial"/>
                <a:cs typeface="Arial"/>
              </a:rPr>
              <a:t>OS </a:t>
            </a:r>
            <a:r>
              <a:rPr sz="3200" spc="-10" dirty="0">
                <a:latin typeface="Arial"/>
                <a:cs typeface="Arial"/>
              </a:rPr>
              <a:t>is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software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platform </a:t>
            </a:r>
            <a:r>
              <a:rPr sz="3200" spc="-5" dirty="0">
                <a:latin typeface="Arial"/>
                <a:cs typeface="Arial"/>
              </a:rPr>
              <a:t>which  is designed specially for mobile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-10" dirty="0">
                <a:latin typeface="Arial"/>
                <a:cs typeface="Arial"/>
              </a:rPr>
              <a:t>handle  </a:t>
            </a:r>
            <a:r>
              <a:rPr sz="3200" dirty="0">
                <a:latin typeface="Arial"/>
                <a:cs typeface="Arial"/>
              </a:rPr>
              <a:t>the </a:t>
            </a:r>
            <a:r>
              <a:rPr sz="3200" spc="-5" dirty="0">
                <a:latin typeface="Arial"/>
                <a:cs typeface="Arial"/>
              </a:rPr>
              <a:t>devices like Smart </a:t>
            </a:r>
            <a:r>
              <a:rPr sz="3200" spc="-10" dirty="0">
                <a:latin typeface="Arial"/>
                <a:cs typeface="Arial"/>
              </a:rPr>
              <a:t>phone, </a:t>
            </a:r>
            <a:r>
              <a:rPr sz="3200" spc="-5" dirty="0">
                <a:latin typeface="Arial"/>
                <a:cs typeface="Arial"/>
              </a:rPr>
              <a:t>Tablet, </a:t>
            </a:r>
            <a:r>
              <a:rPr sz="3200" dirty="0">
                <a:latin typeface="Arial"/>
                <a:cs typeface="Arial"/>
              </a:rPr>
              <a:t>PDA  </a:t>
            </a:r>
            <a:r>
              <a:rPr sz="3200" spc="-5" dirty="0">
                <a:latin typeface="Arial"/>
                <a:cs typeface="Arial"/>
              </a:rPr>
              <a:t>with lot of features and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facilities.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81000" y="1447800"/>
            <a:ext cx="4070997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78533" y="1593416"/>
            <a:ext cx="3517773" cy="4546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7600" y="990600"/>
            <a:ext cx="2167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</a:t>
            </a:r>
          </a:p>
        </p:txBody>
      </p:sp>
      <p:sp>
        <p:nvSpPr>
          <p:cNvPr id="4" name="object 4"/>
          <p:cNvSpPr/>
          <p:nvPr/>
        </p:nvSpPr>
        <p:spPr>
          <a:xfrm>
            <a:off x="3657600" y="6000750"/>
            <a:ext cx="1895475" cy="400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" y="1880291"/>
            <a:ext cx="8151177" cy="4321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Char char="-"/>
              <a:tabLst>
                <a:tab pos="21082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Android </a:t>
            </a:r>
            <a:r>
              <a:rPr sz="2800" spc="-5" dirty="0">
                <a:latin typeface="Arial"/>
                <a:cs typeface="Arial"/>
              </a:rPr>
              <a:t>is a mobile operating system </a:t>
            </a:r>
            <a:r>
              <a:rPr sz="2800" spc="-10" dirty="0">
                <a:latin typeface="Arial"/>
                <a:cs typeface="Arial"/>
              </a:rPr>
              <a:t>(OS)  </a:t>
            </a:r>
            <a:r>
              <a:rPr sz="2800" spc="-5" dirty="0">
                <a:latin typeface="Arial"/>
                <a:cs typeface="Arial"/>
              </a:rPr>
              <a:t>currently developed </a:t>
            </a:r>
            <a:r>
              <a:rPr sz="2800" dirty="0">
                <a:latin typeface="Arial"/>
                <a:cs typeface="Arial"/>
              </a:rPr>
              <a:t>by </a:t>
            </a:r>
            <a:r>
              <a:rPr sz="2800" spc="-5" dirty="0">
                <a:latin typeface="Arial"/>
                <a:cs typeface="Arial"/>
              </a:rPr>
              <a:t>Google, </a:t>
            </a:r>
            <a:r>
              <a:rPr sz="2800" dirty="0">
                <a:latin typeface="Arial"/>
                <a:cs typeface="Arial"/>
              </a:rPr>
              <a:t>based on </a:t>
            </a:r>
            <a:r>
              <a:rPr sz="2800" spc="-5" dirty="0">
                <a:latin typeface="Arial"/>
                <a:cs typeface="Arial"/>
              </a:rPr>
              <a:t>the  Linux kernel and designed </a:t>
            </a:r>
            <a:r>
              <a:rPr sz="2800" dirty="0">
                <a:latin typeface="Arial"/>
                <a:cs typeface="Arial"/>
              </a:rPr>
              <a:t>primarily </a:t>
            </a:r>
            <a:r>
              <a:rPr sz="2800" spc="-5" dirty="0">
                <a:latin typeface="Arial"/>
                <a:cs typeface="Arial"/>
              </a:rPr>
              <a:t>for  touchscreen mobile devices </a:t>
            </a:r>
            <a:r>
              <a:rPr sz="2800" dirty="0">
                <a:latin typeface="Arial"/>
                <a:cs typeface="Arial"/>
              </a:rPr>
              <a:t>such as </a:t>
            </a:r>
            <a:r>
              <a:rPr sz="2800" spc="-5" dirty="0">
                <a:latin typeface="Arial"/>
                <a:cs typeface="Arial"/>
              </a:rPr>
              <a:t>smartphones 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tablets.</a:t>
            </a: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  <a:buChar char="-"/>
              <a:tabLst>
                <a:tab pos="231140" algn="l"/>
              </a:tabLst>
            </a:pPr>
            <a:r>
              <a:rPr sz="2800" spc="-5" dirty="0">
                <a:latin typeface="Arial"/>
                <a:cs typeface="Arial"/>
              </a:rPr>
              <a:t>It </a:t>
            </a:r>
            <a:r>
              <a:rPr sz="2800" spc="-10" dirty="0">
                <a:latin typeface="Arial"/>
                <a:cs typeface="Arial"/>
              </a:rPr>
              <a:t>was </a:t>
            </a:r>
            <a:r>
              <a:rPr sz="2800" spc="-5" dirty="0">
                <a:latin typeface="Arial"/>
                <a:cs typeface="Arial"/>
              </a:rPr>
              <a:t>developed </a:t>
            </a:r>
            <a:r>
              <a:rPr sz="2800" dirty="0">
                <a:latin typeface="Arial"/>
                <a:cs typeface="Arial"/>
              </a:rPr>
              <a:t>by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Google, Open Handset  Alliance, Android Open Source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Project,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Android 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Inc.</a:t>
            </a:r>
            <a:endParaRPr sz="2800" dirty="0">
              <a:latin typeface="Arial"/>
              <a:cs typeface="Arial"/>
            </a:endParaRPr>
          </a:p>
          <a:p>
            <a:pPr marL="230504" indent="-218440" algn="just">
              <a:lnSpc>
                <a:spcPct val="100000"/>
              </a:lnSpc>
              <a:spcBef>
                <a:spcPts val="5"/>
              </a:spcBef>
              <a:buChar char="-"/>
              <a:tabLst>
                <a:tab pos="231140" algn="l"/>
              </a:tabLst>
            </a:pPr>
            <a:r>
              <a:rPr sz="2800" dirty="0">
                <a:latin typeface="Arial"/>
                <a:cs typeface="Arial"/>
              </a:rPr>
              <a:t>Source </a:t>
            </a:r>
            <a:r>
              <a:rPr sz="2800" spc="-5" dirty="0">
                <a:latin typeface="Arial"/>
                <a:cs typeface="Arial"/>
              </a:rPr>
              <a:t>model,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open</a:t>
            </a:r>
            <a:r>
              <a:rPr sz="28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source</a:t>
            </a:r>
            <a:endParaRPr sz="2800" dirty="0">
              <a:latin typeface="Arial"/>
              <a:cs typeface="Arial"/>
            </a:endParaRPr>
          </a:p>
          <a:p>
            <a:pPr marL="230504" indent="-218440" algn="just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-10" dirty="0">
                <a:latin typeface="Arial"/>
                <a:cs typeface="Arial"/>
              </a:rPr>
              <a:t>Written </a:t>
            </a:r>
            <a:r>
              <a:rPr sz="2800" spc="-5" dirty="0">
                <a:latin typeface="Arial"/>
                <a:cs typeface="Arial"/>
              </a:rPr>
              <a:t>in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 (core),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C++,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and Java</a:t>
            </a:r>
            <a:r>
              <a:rPr sz="2800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(UI)</a:t>
            </a:r>
            <a:endParaRPr sz="2800" dirty="0">
              <a:latin typeface="Arial"/>
              <a:cs typeface="Arial"/>
            </a:endParaRPr>
          </a:p>
          <a:p>
            <a:pPr marL="230504" indent="-218440" algn="just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-10" dirty="0">
                <a:latin typeface="Arial"/>
                <a:cs typeface="Arial"/>
              </a:rPr>
              <a:t>OS </a:t>
            </a:r>
            <a:r>
              <a:rPr sz="2800" spc="-35" dirty="0">
                <a:latin typeface="Arial"/>
                <a:cs typeface="Arial"/>
              </a:rPr>
              <a:t>family,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Unix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514" y="1055370"/>
            <a:ext cx="78854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OHA </a:t>
            </a:r>
            <a:r>
              <a:rPr spc="-5" dirty="0"/>
              <a:t>(Open Handset</a:t>
            </a:r>
            <a:r>
              <a:rPr spc="-15" dirty="0"/>
              <a:t> </a:t>
            </a:r>
            <a:r>
              <a:rPr spc="-5" dirty="0"/>
              <a:t>Alliance)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026" y="1620129"/>
            <a:ext cx="7694574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05435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business alliance </a:t>
            </a:r>
            <a:r>
              <a:rPr sz="3200" dirty="0">
                <a:latin typeface="Arial"/>
                <a:cs typeface="Arial"/>
              </a:rPr>
              <a:t>consisting </a:t>
            </a:r>
            <a:r>
              <a:rPr sz="3200" spc="-5" dirty="0">
                <a:latin typeface="Arial"/>
                <a:cs typeface="Arial"/>
              </a:rPr>
              <a:t>of </a:t>
            </a:r>
            <a:r>
              <a:rPr lang="en-IN" sz="3200" spc="-5" dirty="0">
                <a:solidFill>
                  <a:srgbClr val="FF0000"/>
                </a:solidFill>
                <a:latin typeface="Arial"/>
                <a:cs typeface="Arial"/>
              </a:rPr>
              <a:t>84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 companies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-5" dirty="0">
                <a:latin typeface="Arial"/>
                <a:cs typeface="Arial"/>
              </a:rPr>
              <a:t>develop </a:t>
            </a:r>
            <a:r>
              <a:rPr sz="3200" spc="-10" dirty="0">
                <a:latin typeface="Arial"/>
                <a:cs typeface="Arial"/>
              </a:rPr>
              <a:t>open </a:t>
            </a:r>
            <a:r>
              <a:rPr sz="3200" spc="-5" dirty="0">
                <a:latin typeface="Arial"/>
                <a:cs typeface="Arial"/>
              </a:rPr>
              <a:t>standards  </a:t>
            </a:r>
            <a:r>
              <a:rPr sz="3200" dirty="0">
                <a:latin typeface="Arial"/>
                <a:cs typeface="Arial"/>
              </a:rPr>
              <a:t>for </a:t>
            </a:r>
            <a:r>
              <a:rPr sz="3200" spc="-5" dirty="0">
                <a:latin typeface="Arial"/>
                <a:cs typeface="Arial"/>
              </a:rPr>
              <a:t>mobile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devices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6937" y="3254824"/>
            <a:ext cx="5683029" cy="3146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4362" y="4203265"/>
            <a:ext cx="2452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latin typeface="Arial"/>
                <a:cs typeface="Arial"/>
              </a:rPr>
              <a:t>Apple</a:t>
            </a:r>
            <a:r>
              <a:rPr sz="4000" b="1" spc="-5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iOS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79638" y="2285871"/>
            <a:ext cx="1406012" cy="1598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9600" y="1529091"/>
            <a:ext cx="3704350" cy="5243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960" y="1622508"/>
            <a:ext cx="7956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Unit- </a:t>
            </a:r>
            <a:r>
              <a:rPr sz="3600" dirty="0"/>
              <a:t>I - Introduction </a:t>
            </a:r>
            <a:r>
              <a:rPr sz="3600" spc="-5" dirty="0"/>
              <a:t>and </a:t>
            </a:r>
            <a:r>
              <a:rPr sz="3600" spc="5" dirty="0"/>
              <a:t>UI</a:t>
            </a:r>
            <a:r>
              <a:rPr sz="3600" spc="-40" dirty="0"/>
              <a:t> </a:t>
            </a:r>
            <a:r>
              <a:rPr sz="3600" spc="-5" dirty="0"/>
              <a:t>interface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222050" y="2438400"/>
            <a:ext cx="6414770" cy="447237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675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Introduction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mobile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technologies</a:t>
            </a:r>
            <a:endParaRPr sz="2400" dirty="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575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Mobile operating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</a:t>
            </a:r>
          </a:p>
          <a:p>
            <a:pPr marL="469265" indent="-457200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Mobile devices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pros and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</a:t>
            </a:r>
            <a:endParaRPr sz="2400" dirty="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575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Introduction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Android,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Versions,Features</a:t>
            </a:r>
            <a:endParaRPr sz="2400" dirty="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575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400" spc="-10" dirty="0">
                <a:latin typeface="Arial"/>
                <a:cs typeface="Arial"/>
              </a:rPr>
              <a:t>Android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architecture</a:t>
            </a:r>
            <a:endParaRPr sz="2400" dirty="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UI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Layouts</a:t>
            </a:r>
            <a:endParaRPr sz="2400" dirty="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575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UI Controls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Widgets</a:t>
            </a:r>
            <a:r>
              <a:rPr lang="en-US" sz="2400" spc="-5" dirty="0">
                <a:latin typeface="Arial"/>
                <a:cs typeface="Arial"/>
              </a:rPr>
              <a:t>                    </a:t>
            </a:r>
          </a:p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/>
                <a:cs typeface="Arial"/>
              </a:rPr>
              <a:t>              </a:t>
            </a:r>
          </a:p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/>
                <a:cs typeface="Arial"/>
              </a:rPr>
              <a:t>                                                         to be contd.</a:t>
            </a:r>
            <a:endParaRPr sz="240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354965" algn="l"/>
                <a:tab pos="355600" algn="l"/>
              </a:tabLst>
            </a:pPr>
            <a:endParaRPr sz="2400" dirty="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8158" y="838200"/>
            <a:ext cx="966469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/>
              <a:t>iOS</a:t>
            </a:r>
            <a:endParaRPr sz="4300" dirty="0"/>
          </a:p>
        </p:txBody>
      </p:sp>
      <p:sp>
        <p:nvSpPr>
          <p:cNvPr id="3" name="object 3"/>
          <p:cNvSpPr/>
          <p:nvPr/>
        </p:nvSpPr>
        <p:spPr>
          <a:xfrm>
            <a:off x="3941719" y="5334063"/>
            <a:ext cx="1143557" cy="1299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6400" y="5715000"/>
            <a:ext cx="952500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5316" y="1524000"/>
            <a:ext cx="7920990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Char char="-"/>
              <a:tabLst>
                <a:tab pos="231140" algn="l"/>
              </a:tabLst>
            </a:pPr>
            <a:r>
              <a:rPr sz="2800" spc="-10" dirty="0">
                <a:latin typeface="Arial"/>
                <a:cs typeface="Arial"/>
              </a:rPr>
              <a:t>iOS </a:t>
            </a:r>
            <a:r>
              <a:rPr sz="2800" dirty="0">
                <a:latin typeface="Arial"/>
                <a:cs typeface="Arial"/>
              </a:rPr>
              <a:t>(originally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iPhone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2800" spc="-10" dirty="0">
                <a:latin typeface="Arial"/>
                <a:cs typeface="Arial"/>
              </a:rPr>
              <a:t>) </a:t>
            </a:r>
            <a:r>
              <a:rPr sz="2800" dirty="0">
                <a:latin typeface="Arial"/>
                <a:cs typeface="Arial"/>
              </a:rPr>
              <a:t>is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mobile </a:t>
            </a:r>
            <a:r>
              <a:rPr sz="2800" spc="-5" dirty="0">
                <a:latin typeface="Arial"/>
                <a:cs typeface="Arial"/>
              </a:rPr>
              <a:t>operating  system created </a:t>
            </a:r>
            <a:r>
              <a:rPr sz="2800" dirty="0">
                <a:latin typeface="Arial"/>
                <a:cs typeface="Arial"/>
              </a:rPr>
              <a:t>and </a:t>
            </a:r>
            <a:r>
              <a:rPr sz="2800" spc="-5" dirty="0">
                <a:latin typeface="Arial"/>
                <a:cs typeface="Arial"/>
              </a:rPr>
              <a:t>developed </a:t>
            </a:r>
            <a:r>
              <a:rPr sz="2800" dirty="0">
                <a:latin typeface="Arial"/>
                <a:cs typeface="Arial"/>
              </a:rPr>
              <a:t>by </a:t>
            </a:r>
            <a:r>
              <a:rPr sz="2800" spc="-5" dirty="0">
                <a:latin typeface="Arial"/>
                <a:cs typeface="Arial"/>
              </a:rPr>
              <a:t>Apple </a:t>
            </a:r>
            <a:r>
              <a:rPr sz="2800" dirty="0">
                <a:latin typeface="Arial"/>
                <a:cs typeface="Arial"/>
              </a:rPr>
              <a:t>Inc. and  </a:t>
            </a:r>
            <a:r>
              <a:rPr sz="2800" spc="-5" dirty="0">
                <a:latin typeface="Arial"/>
                <a:cs typeface="Arial"/>
              </a:rPr>
              <a:t>distributed exclusively for Apple </a:t>
            </a:r>
            <a:r>
              <a:rPr sz="2800" dirty="0">
                <a:latin typeface="Arial"/>
                <a:cs typeface="Arial"/>
              </a:rPr>
              <a:t>hardware. </a:t>
            </a:r>
            <a:r>
              <a:rPr sz="2800" spc="-10" dirty="0">
                <a:latin typeface="Arial"/>
                <a:cs typeface="Arial"/>
              </a:rPr>
              <a:t>It </a:t>
            </a:r>
            <a:r>
              <a:rPr sz="2800" spc="-5" dirty="0">
                <a:latin typeface="Arial"/>
                <a:cs typeface="Arial"/>
              </a:rPr>
              <a:t>is  the operating system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5" dirty="0">
                <a:latin typeface="Arial"/>
                <a:cs typeface="Arial"/>
              </a:rPr>
              <a:t>presently powers many 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the company's </a:t>
            </a:r>
            <a:r>
              <a:rPr sz="2800" dirty="0">
                <a:latin typeface="Arial"/>
                <a:cs typeface="Arial"/>
              </a:rPr>
              <a:t>mobile </a:t>
            </a:r>
            <a:r>
              <a:rPr sz="2800" spc="-5" dirty="0">
                <a:latin typeface="Arial"/>
                <a:cs typeface="Arial"/>
              </a:rPr>
              <a:t>devices, including</a:t>
            </a:r>
            <a:r>
              <a:rPr sz="2800" spc="6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the  iPhone, iPad, </a:t>
            </a:r>
            <a:r>
              <a:rPr sz="2800" dirty="0">
                <a:latin typeface="Arial"/>
                <a:cs typeface="Arial"/>
              </a:rPr>
              <a:t>and </a:t>
            </a:r>
            <a:r>
              <a:rPr sz="2800" spc="-10" dirty="0">
                <a:latin typeface="Arial"/>
                <a:cs typeface="Arial"/>
              </a:rPr>
              <a:t>iPod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touch.</a:t>
            </a:r>
          </a:p>
          <a:p>
            <a:pPr marL="230504" indent="-218440" algn="just">
              <a:lnSpc>
                <a:spcPct val="100000"/>
              </a:lnSpc>
              <a:spcBef>
                <a:spcPts val="5"/>
              </a:spcBef>
              <a:buChar char="-"/>
              <a:tabLst>
                <a:tab pos="231140" algn="l"/>
              </a:tabLst>
            </a:pPr>
            <a:r>
              <a:rPr sz="2800" spc="-5" dirty="0">
                <a:latin typeface="Arial"/>
                <a:cs typeface="Arial"/>
              </a:rPr>
              <a:t>It </a:t>
            </a:r>
            <a:r>
              <a:rPr sz="2800" spc="-10" dirty="0">
                <a:latin typeface="Arial"/>
                <a:cs typeface="Arial"/>
              </a:rPr>
              <a:t>was </a:t>
            </a:r>
            <a:r>
              <a:rPr sz="2800" spc="-5" dirty="0">
                <a:latin typeface="Arial"/>
                <a:cs typeface="Arial"/>
              </a:rPr>
              <a:t>developed </a:t>
            </a:r>
            <a:r>
              <a:rPr sz="2800" dirty="0">
                <a:latin typeface="Arial"/>
                <a:cs typeface="Arial"/>
              </a:rPr>
              <a:t>by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Apple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Inc. June 29,</a:t>
            </a:r>
            <a:r>
              <a:rPr sz="28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2007</a:t>
            </a:r>
            <a:endParaRPr sz="2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-</a:t>
            </a:r>
            <a:r>
              <a:rPr lang="en-IN" sz="2800" spc="-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Source model,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closed</a:t>
            </a:r>
            <a:r>
              <a:rPr sz="28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source</a:t>
            </a:r>
            <a:endParaRPr sz="2800" dirty="0">
              <a:latin typeface="Arial"/>
              <a:cs typeface="Arial"/>
            </a:endParaRPr>
          </a:p>
          <a:p>
            <a:pPr marL="230504" indent="-218440" algn="just">
              <a:lnSpc>
                <a:spcPct val="100000"/>
              </a:lnSpc>
              <a:spcBef>
                <a:spcPts val="5"/>
              </a:spcBef>
              <a:buChar char="-"/>
              <a:tabLst>
                <a:tab pos="231140" algn="l"/>
              </a:tabLst>
            </a:pPr>
            <a:r>
              <a:rPr sz="2800" spc="-10" dirty="0">
                <a:latin typeface="Arial"/>
                <a:cs typeface="Arial"/>
              </a:rPr>
              <a:t>Written </a:t>
            </a:r>
            <a:r>
              <a:rPr sz="2800" spc="-5" dirty="0">
                <a:latin typeface="Arial"/>
                <a:cs typeface="Arial"/>
              </a:rPr>
              <a:t>in,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C,C++,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Objective-C,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8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Swift</a:t>
            </a:r>
            <a:endParaRPr sz="2800" dirty="0">
              <a:latin typeface="Arial"/>
              <a:cs typeface="Arial"/>
            </a:endParaRPr>
          </a:p>
          <a:p>
            <a:pPr marL="230504" indent="-218440" algn="just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-10" dirty="0">
                <a:latin typeface="Arial"/>
                <a:cs typeface="Arial"/>
              </a:rPr>
              <a:t>OS </a:t>
            </a:r>
            <a:r>
              <a:rPr sz="2800" spc="-35" dirty="0">
                <a:latin typeface="Arial"/>
                <a:cs typeface="Arial"/>
              </a:rPr>
              <a:t>family,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Unix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77108" y="3333366"/>
            <a:ext cx="2479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Arial"/>
                <a:cs typeface="Arial"/>
              </a:rPr>
              <a:t>Wind</a:t>
            </a:r>
            <a:r>
              <a:rPr sz="4400" b="1" spc="-15" dirty="0">
                <a:latin typeface="Arial"/>
                <a:cs typeface="Arial"/>
              </a:rPr>
              <a:t>o</a:t>
            </a:r>
            <a:r>
              <a:rPr sz="4400" b="1" dirty="0">
                <a:latin typeface="Arial"/>
                <a:cs typeface="Arial"/>
              </a:rPr>
              <a:t>ws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0" y="4419600"/>
            <a:ext cx="2133600" cy="169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058" y="1355279"/>
            <a:ext cx="4588753" cy="5440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8232" y="990600"/>
            <a:ext cx="44075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Windows</a:t>
            </a:r>
            <a:r>
              <a:rPr spc="-65" dirty="0"/>
              <a:t> </a:t>
            </a:r>
            <a:r>
              <a:rPr dirty="0"/>
              <a:t>Mobile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8630" y="1991045"/>
            <a:ext cx="776922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Char char="-"/>
              <a:tabLst>
                <a:tab pos="48895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Windows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Mobile </a:t>
            </a:r>
            <a:r>
              <a:rPr sz="2800" spc="-5" dirty="0">
                <a:latin typeface="Arial"/>
                <a:cs typeface="Arial"/>
              </a:rPr>
              <a:t>is a mobile </a:t>
            </a:r>
            <a:r>
              <a:rPr sz="2800" dirty="0">
                <a:latin typeface="Arial"/>
                <a:cs typeface="Arial"/>
              </a:rPr>
              <a:t>operating  system </a:t>
            </a:r>
            <a:r>
              <a:rPr sz="2800" spc="-5" dirty="0">
                <a:latin typeface="Arial"/>
                <a:cs typeface="Arial"/>
              </a:rPr>
              <a:t>developed </a:t>
            </a:r>
            <a:r>
              <a:rPr sz="2800" dirty="0">
                <a:latin typeface="Arial"/>
                <a:cs typeface="Arial"/>
              </a:rPr>
              <a:t>by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Microsoft </a:t>
            </a:r>
            <a:r>
              <a:rPr sz="2800" dirty="0">
                <a:latin typeface="Arial"/>
                <a:cs typeface="Arial"/>
              </a:rPr>
              <a:t>for smart phones  and </a:t>
            </a:r>
            <a:r>
              <a:rPr sz="2800" spc="-5" dirty="0">
                <a:latin typeface="Arial"/>
                <a:cs typeface="Arial"/>
              </a:rPr>
              <a:t>Pocket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PC’s</a:t>
            </a:r>
            <a:endParaRPr sz="2800" dirty="0">
              <a:latin typeface="Arial"/>
              <a:cs typeface="Arial"/>
            </a:endParaRPr>
          </a:p>
          <a:p>
            <a:pPr marL="12700" marR="5715" indent="-635" algn="just">
              <a:lnSpc>
                <a:spcPct val="100000"/>
              </a:lnSpc>
              <a:spcBef>
                <a:spcPts val="5"/>
              </a:spcBef>
              <a:buChar char="-"/>
              <a:tabLst>
                <a:tab pos="231140" algn="l"/>
              </a:tabLst>
            </a:pPr>
            <a:r>
              <a:rPr sz="2800" spc="-5" dirty="0">
                <a:latin typeface="Arial"/>
                <a:cs typeface="Arial"/>
              </a:rPr>
              <a:t>It was first </a:t>
            </a:r>
            <a:r>
              <a:rPr sz="2800" dirty="0">
                <a:latin typeface="Arial"/>
                <a:cs typeface="Arial"/>
              </a:rPr>
              <a:t>launched </a:t>
            </a:r>
            <a:r>
              <a:rPr sz="2800" spc="-5" dirty="0">
                <a:latin typeface="Arial"/>
                <a:cs typeface="Arial"/>
              </a:rPr>
              <a:t>in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October 2010 </a:t>
            </a:r>
            <a:r>
              <a:rPr sz="2800" spc="-5" dirty="0">
                <a:latin typeface="Arial"/>
                <a:cs typeface="Arial"/>
              </a:rPr>
              <a:t>with  </a:t>
            </a:r>
            <a:r>
              <a:rPr lang="en-IN" sz="2800" spc="-5" dirty="0">
                <a:latin typeface="Arial"/>
                <a:cs typeface="Arial"/>
              </a:rPr>
              <a:t>          </a:t>
            </a:r>
            <a:r>
              <a:rPr sz="2800" spc="-5" dirty="0">
                <a:latin typeface="Arial"/>
                <a:cs typeface="Arial"/>
              </a:rPr>
              <a:t>Windows Phone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7</a:t>
            </a:r>
            <a:endParaRPr sz="2800" dirty="0">
              <a:latin typeface="Arial"/>
              <a:cs typeface="Arial"/>
            </a:endParaRPr>
          </a:p>
          <a:p>
            <a:pPr marL="230504" indent="-218440" algn="just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-5" dirty="0">
                <a:latin typeface="Arial"/>
                <a:cs typeface="Arial"/>
              </a:rPr>
              <a:t>Currently maintained </a:t>
            </a:r>
            <a:r>
              <a:rPr sz="2800" spc="-10" dirty="0">
                <a:latin typeface="Arial"/>
                <a:cs typeface="Arial"/>
              </a:rPr>
              <a:t>with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Micosoft</a:t>
            </a:r>
            <a:r>
              <a:rPr sz="2800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Corporation</a:t>
            </a:r>
            <a:endParaRPr sz="2800" dirty="0">
              <a:latin typeface="Arial"/>
              <a:cs typeface="Arial"/>
            </a:endParaRPr>
          </a:p>
          <a:p>
            <a:pPr marL="230504" indent="-218440" algn="just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-10" dirty="0">
                <a:latin typeface="Arial"/>
                <a:cs typeface="Arial"/>
              </a:rPr>
              <a:t>Written </a:t>
            </a:r>
            <a:r>
              <a:rPr sz="2800" spc="-5" dirty="0">
                <a:latin typeface="Arial"/>
                <a:cs typeface="Arial"/>
              </a:rPr>
              <a:t>in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C,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 C++</a:t>
            </a:r>
            <a:endParaRPr sz="2800" dirty="0">
              <a:latin typeface="Arial"/>
              <a:cs typeface="Arial"/>
            </a:endParaRPr>
          </a:p>
          <a:p>
            <a:pPr marL="230504" indent="-218440" algn="just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-10" dirty="0">
                <a:latin typeface="Arial"/>
                <a:cs typeface="Arial"/>
              </a:rPr>
              <a:t>OS </a:t>
            </a:r>
            <a:r>
              <a:rPr sz="2800" spc="-30" dirty="0">
                <a:latin typeface="Arial"/>
                <a:cs typeface="Arial"/>
              </a:rPr>
              <a:t>Family,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Microsoft</a:t>
            </a:r>
            <a:r>
              <a:rPr sz="28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Windows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5600" y="5638800"/>
            <a:ext cx="3362340" cy="476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4352" y="5162492"/>
            <a:ext cx="29165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latin typeface="Arial"/>
                <a:cs typeface="Arial"/>
              </a:rPr>
              <a:t>Blackberry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1408326"/>
            <a:ext cx="4419817" cy="5342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91200" y="3124200"/>
            <a:ext cx="1682496" cy="1617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952" y="2085493"/>
            <a:ext cx="792099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-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BlackBerry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OS </a:t>
            </a:r>
            <a:r>
              <a:rPr sz="2800" spc="-10" dirty="0">
                <a:latin typeface="Arial"/>
                <a:cs typeface="Arial"/>
              </a:rPr>
              <a:t>is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proprietary mobile </a:t>
            </a:r>
            <a:r>
              <a:rPr sz="2800" spc="-5" dirty="0">
                <a:latin typeface="Arial"/>
                <a:cs typeface="Arial"/>
              </a:rPr>
              <a:t>operating  </a:t>
            </a:r>
            <a:r>
              <a:rPr sz="2800" dirty="0">
                <a:latin typeface="Arial"/>
                <a:cs typeface="Arial"/>
              </a:rPr>
              <a:t>system </a:t>
            </a:r>
            <a:r>
              <a:rPr sz="2800" spc="-5" dirty="0">
                <a:latin typeface="Arial"/>
                <a:cs typeface="Arial"/>
              </a:rPr>
              <a:t>developed by BlackBerry Ltd for its  BlackBerry line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smartphone handheld</a:t>
            </a:r>
            <a:r>
              <a:rPr sz="2800" spc="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devices.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9740" y="3412149"/>
            <a:ext cx="6288405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Char char="-"/>
              <a:tabLst>
                <a:tab pos="231140" algn="l"/>
                <a:tab pos="795655" algn="l"/>
                <a:tab pos="1797050" algn="l"/>
                <a:tab pos="3810635" algn="l"/>
                <a:tab pos="4556125" algn="l"/>
              </a:tabLst>
            </a:pPr>
            <a:r>
              <a:rPr sz="2800" spc="-5" dirty="0">
                <a:latin typeface="Arial"/>
                <a:cs typeface="Arial"/>
              </a:rPr>
              <a:t>It</a:t>
            </a:r>
            <a:r>
              <a:rPr sz="2800" spc="-5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Arial"/>
                <a:cs typeface="Arial"/>
              </a:rPr>
              <a:t>wa</a:t>
            </a:r>
            <a:r>
              <a:rPr sz="2800" spc="-5" dirty="0">
                <a:latin typeface="Arial"/>
                <a:cs typeface="Arial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Bla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kBe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ry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January 19, 1999</a:t>
            </a:r>
            <a:endParaRPr sz="2800" dirty="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-5" dirty="0">
                <a:latin typeface="Arial"/>
                <a:cs typeface="Arial"/>
              </a:rPr>
              <a:t>Source model is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closed</a:t>
            </a:r>
            <a:r>
              <a:rPr sz="2800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source</a:t>
            </a:r>
            <a:endParaRPr sz="2800" dirty="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-10" dirty="0">
                <a:latin typeface="Arial"/>
                <a:cs typeface="Arial"/>
              </a:rPr>
              <a:t>Written </a:t>
            </a:r>
            <a:r>
              <a:rPr sz="2800" spc="-5" dirty="0">
                <a:latin typeface="Arial"/>
                <a:cs typeface="Arial"/>
              </a:rPr>
              <a:t>in,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C++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8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Java</a:t>
            </a:r>
            <a:endParaRPr sz="2800" dirty="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5"/>
              </a:spcBef>
              <a:buChar char="-"/>
              <a:tabLst>
                <a:tab pos="231140" algn="l"/>
              </a:tabLst>
            </a:pPr>
            <a:r>
              <a:rPr sz="2800" spc="-5" dirty="0">
                <a:latin typeface="Arial"/>
                <a:cs typeface="Arial"/>
              </a:rPr>
              <a:t>OS </a:t>
            </a:r>
            <a:r>
              <a:rPr sz="2800" spc="-30" dirty="0">
                <a:latin typeface="Arial"/>
                <a:cs typeface="Arial"/>
              </a:rPr>
              <a:t>family,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Mobile Operating</a:t>
            </a:r>
            <a:r>
              <a:rPr sz="28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Systems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0400" y="5920113"/>
            <a:ext cx="2743200" cy="473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48000" y="1479989"/>
            <a:ext cx="21297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Blackberry</a:t>
            </a:r>
            <a:endParaRPr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44666-DE50-44EB-A12F-6D717F8C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04" y="71985"/>
            <a:ext cx="7421996" cy="128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6930" y="4476443"/>
            <a:ext cx="23583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Arial"/>
                <a:cs typeface="Arial"/>
              </a:rPr>
              <a:t>Symbian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5947" y="2667000"/>
            <a:ext cx="2969029" cy="1132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878" y="1657379"/>
            <a:ext cx="3841367" cy="4668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476" y="2299122"/>
            <a:ext cx="7920355" cy="2586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Char char="-"/>
              <a:tabLst>
                <a:tab pos="23114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Symbian </a:t>
            </a:r>
            <a:r>
              <a:rPr sz="2800" spc="-5" dirty="0">
                <a:latin typeface="Arial"/>
                <a:cs typeface="Arial"/>
              </a:rPr>
              <a:t>is a mobile operating system (OS)  and computing platform designed for </a:t>
            </a:r>
            <a:r>
              <a:rPr sz="2800" dirty="0">
                <a:latin typeface="Arial"/>
                <a:cs typeface="Arial"/>
              </a:rPr>
              <a:t>smart  phones</a:t>
            </a:r>
          </a:p>
          <a:p>
            <a:pPr marL="12700" marR="6985" algn="just">
              <a:lnSpc>
                <a:spcPct val="100000"/>
              </a:lnSpc>
              <a:spcBef>
                <a:spcPts val="5"/>
              </a:spcBef>
              <a:buChar char="-"/>
              <a:tabLst>
                <a:tab pos="231140" algn="l"/>
              </a:tabLst>
            </a:pPr>
            <a:r>
              <a:rPr sz="2800" spc="-5" dirty="0">
                <a:latin typeface="Arial"/>
                <a:cs typeface="Arial"/>
              </a:rPr>
              <a:t>Symbian </a:t>
            </a:r>
            <a:r>
              <a:rPr sz="2800" spc="-10" dirty="0">
                <a:latin typeface="Arial"/>
                <a:cs typeface="Arial"/>
              </a:rPr>
              <a:t>was </a:t>
            </a:r>
            <a:r>
              <a:rPr sz="2800" spc="-5" dirty="0">
                <a:latin typeface="Arial"/>
                <a:cs typeface="Arial"/>
              </a:rPr>
              <a:t>originally developed </a:t>
            </a:r>
            <a:r>
              <a:rPr sz="2800" spc="5" dirty="0">
                <a:latin typeface="Arial"/>
                <a:cs typeface="Arial"/>
              </a:rPr>
              <a:t>as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closed-  </a:t>
            </a:r>
            <a:r>
              <a:rPr sz="2800" spc="-5" dirty="0">
                <a:latin typeface="Arial"/>
                <a:cs typeface="Arial"/>
              </a:rPr>
              <a:t>source OS for PDAs in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1998 </a:t>
            </a:r>
            <a:r>
              <a:rPr sz="2800" spc="-5" dirty="0">
                <a:latin typeface="Arial"/>
                <a:cs typeface="Arial"/>
              </a:rPr>
              <a:t>by Symbian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Ltd.</a:t>
            </a:r>
            <a:endParaRPr sz="2800" dirty="0">
              <a:latin typeface="Arial"/>
              <a:cs typeface="Arial"/>
            </a:endParaRPr>
          </a:p>
          <a:p>
            <a:pPr marL="230504" indent="-218440" algn="just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-5" dirty="0">
                <a:latin typeface="Arial"/>
                <a:cs typeface="Arial"/>
              </a:rPr>
              <a:t>Currently </a:t>
            </a:r>
            <a:r>
              <a:rPr sz="2800" dirty="0">
                <a:latin typeface="Arial"/>
                <a:cs typeface="Arial"/>
              </a:rPr>
              <a:t>maintained by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Accenture </a:t>
            </a:r>
            <a:r>
              <a:rPr sz="2800" dirty="0">
                <a:latin typeface="Arial"/>
                <a:cs typeface="Arial"/>
              </a:rPr>
              <a:t>on </a:t>
            </a:r>
            <a:r>
              <a:rPr sz="2800" spc="-5" dirty="0">
                <a:latin typeface="Arial"/>
                <a:cs typeface="Arial"/>
              </a:rPr>
              <a:t>behalf</a:t>
            </a:r>
            <a:r>
              <a:rPr sz="2800" spc="4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8189" y="4567386"/>
            <a:ext cx="4728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46555" algn="l"/>
                <a:tab pos="2489200" algn="l"/>
                <a:tab pos="3330575" algn="l"/>
              </a:tabLst>
            </a:pPr>
            <a:r>
              <a:rPr sz="2800" spc="-5" dirty="0">
                <a:latin typeface="Arial"/>
                <a:cs typeface="Arial"/>
              </a:rPr>
              <a:t>Symbian</a:t>
            </a:r>
            <a:r>
              <a:rPr sz="2800" spc="-5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Ltd.</a:t>
            </a:r>
            <a:r>
              <a:rPr sz="2800" spc="-5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Arial"/>
                <a:cs typeface="Arial"/>
              </a:rPr>
              <a:t>and</a:t>
            </a:r>
            <a:r>
              <a:rPr sz="2800" spc="-1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Symbian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952" y="4541214"/>
            <a:ext cx="297624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875">
              <a:lnSpc>
                <a:spcPct val="100000"/>
              </a:lnSpc>
              <a:spcBef>
                <a:spcPts val="95"/>
              </a:spcBef>
              <a:tabLst>
                <a:tab pos="1170940" algn="l"/>
              </a:tabLst>
            </a:pPr>
            <a:r>
              <a:rPr lang="en-IN" sz="2800" spc="-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No</a:t>
            </a:r>
            <a:r>
              <a:rPr sz="2800" dirty="0">
                <a:latin typeface="Arial"/>
                <a:cs typeface="Arial"/>
              </a:rPr>
              <a:t>k</a:t>
            </a:r>
            <a:r>
              <a:rPr sz="2800" spc="-1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(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10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0" dirty="0">
                <a:latin typeface="Arial"/>
                <a:cs typeface="Arial"/>
              </a:rPr>
              <a:t>ly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Foundation)</a:t>
            </a:r>
            <a:endParaRPr sz="2800" dirty="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5"/>
              </a:spcBef>
              <a:buChar char="-"/>
              <a:tabLst>
                <a:tab pos="231140" algn="l"/>
              </a:tabLst>
            </a:pPr>
            <a:r>
              <a:rPr sz="2800" spc="-10" dirty="0">
                <a:latin typeface="Arial"/>
                <a:cs typeface="Arial"/>
              </a:rPr>
              <a:t>Written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C++</a:t>
            </a:r>
            <a:endParaRPr sz="2800" dirty="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-10" dirty="0">
                <a:latin typeface="Arial"/>
                <a:cs typeface="Arial"/>
              </a:rPr>
              <a:t>OS </a:t>
            </a:r>
            <a:r>
              <a:rPr sz="2800" spc="-5" dirty="0">
                <a:latin typeface="Arial"/>
                <a:cs typeface="Arial"/>
              </a:rPr>
              <a:t>Family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FF0000"/>
                </a:solidFill>
                <a:latin typeface="Arial"/>
                <a:cs typeface="Arial"/>
              </a:rPr>
              <a:t>RTOS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93757" y="1355279"/>
            <a:ext cx="2356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Symbi</a:t>
            </a:r>
            <a:r>
              <a:rPr spc="-15" dirty="0"/>
              <a:t>a</a:t>
            </a:r>
            <a:r>
              <a:rPr dirty="0"/>
              <a:t>n</a:t>
            </a:r>
          </a:p>
        </p:txBody>
      </p:sp>
      <p:sp>
        <p:nvSpPr>
          <p:cNvPr id="7" name="object 7"/>
          <p:cNvSpPr/>
          <p:nvPr/>
        </p:nvSpPr>
        <p:spPr>
          <a:xfrm>
            <a:off x="5410200" y="5382965"/>
            <a:ext cx="2643433" cy="1621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922" y="1703573"/>
            <a:ext cx="1266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Bada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600200" y="3126827"/>
            <a:ext cx="1447800" cy="1497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91444" y="1553058"/>
            <a:ext cx="3926458" cy="4720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7600" y="1213495"/>
            <a:ext cx="13487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BADA</a:t>
            </a:r>
          </a:p>
        </p:txBody>
      </p:sp>
      <p:sp>
        <p:nvSpPr>
          <p:cNvPr id="4" name="object 4"/>
          <p:cNvSpPr/>
          <p:nvPr/>
        </p:nvSpPr>
        <p:spPr>
          <a:xfrm>
            <a:off x="2667000" y="5728975"/>
            <a:ext cx="3124200" cy="100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2921" y="1810237"/>
            <a:ext cx="7921625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25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Char char="-"/>
              <a:tabLst>
                <a:tab pos="23114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Bada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an </a:t>
            </a:r>
            <a:r>
              <a:rPr sz="2800" spc="-5" dirty="0">
                <a:latin typeface="Arial"/>
                <a:cs typeface="Arial"/>
              </a:rPr>
              <a:t>operating system for mobile devices  such as smartphones and tablet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computers.</a:t>
            </a:r>
          </a:p>
          <a:p>
            <a:pPr marL="12700" marR="6350">
              <a:lnSpc>
                <a:spcPct val="100000"/>
              </a:lnSpc>
              <a:spcBef>
                <a:spcPts val="5"/>
              </a:spcBef>
              <a:buChar char="-"/>
              <a:tabLst>
                <a:tab pos="231140" algn="l"/>
                <a:tab pos="625475" algn="l"/>
                <a:tab pos="1454150" algn="l"/>
                <a:tab pos="3296920" algn="l"/>
                <a:tab pos="3870325" algn="l"/>
                <a:tab pos="5571490" algn="l"/>
                <a:tab pos="7510145" algn="l"/>
              </a:tabLst>
            </a:pPr>
            <a:r>
              <a:rPr sz="2800" spc="-5" dirty="0">
                <a:latin typeface="Arial"/>
                <a:cs typeface="Arial"/>
              </a:rPr>
              <a:t>It</a:t>
            </a:r>
            <a:r>
              <a:rPr sz="2800" spc="-5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Arial"/>
                <a:cs typeface="Arial"/>
              </a:rPr>
              <a:t>wa</a:t>
            </a:r>
            <a:r>
              <a:rPr sz="2800" spc="-5" dirty="0">
                <a:latin typeface="Arial"/>
                <a:cs typeface="Arial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Sa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2800" spc="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cs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Arial"/>
                <a:cs typeface="Arial"/>
              </a:rPr>
              <a:t>on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April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2010.</a:t>
            </a:r>
          </a:p>
          <a:p>
            <a:pPr marL="12700" marR="7620">
              <a:lnSpc>
                <a:spcPct val="100000"/>
              </a:lnSpc>
              <a:buChar char="-"/>
              <a:tabLst>
                <a:tab pos="231140" algn="l"/>
                <a:tab pos="1537970" algn="l"/>
                <a:tab pos="2687955" algn="l"/>
                <a:tab pos="3225800" algn="l"/>
                <a:tab pos="4453890" algn="l"/>
                <a:tab pos="6339840" algn="l"/>
                <a:tab pos="7113905" algn="l"/>
              </a:tabLst>
            </a:pPr>
            <a:r>
              <a:rPr sz="2800" spc="-5" dirty="0">
                <a:latin typeface="Arial"/>
                <a:cs typeface="Arial"/>
              </a:rPr>
              <a:t>Sour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mod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Arial"/>
                <a:cs typeface="Arial"/>
              </a:rPr>
              <a:t>is</a:t>
            </a:r>
            <a:r>
              <a:rPr sz="2800" spc="-5" dirty="0">
                <a:latin typeface="Arial"/>
                <a:cs typeface="Arial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Mix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ed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Arial"/>
                <a:cs typeface="Arial"/>
              </a:rPr>
              <a:t>pr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pr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et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open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lang="en-IN"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source</a:t>
            </a:r>
            <a:endParaRPr sz="2800" dirty="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-10" dirty="0">
                <a:latin typeface="Arial"/>
                <a:cs typeface="Arial"/>
              </a:rPr>
              <a:t>Written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C++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Char char="-"/>
              <a:tabLst>
                <a:tab pos="231140" algn="l"/>
                <a:tab pos="894715" algn="l"/>
                <a:tab pos="2170430" algn="l"/>
                <a:tab pos="3405504" algn="l"/>
                <a:tab pos="5004435" algn="l"/>
                <a:tab pos="6722745" algn="l"/>
              </a:tabLst>
            </a:pP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Fam</a:t>
            </a:r>
            <a:r>
              <a:rPr sz="2800" spc="1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l</a:t>
            </a:r>
            <a:r>
              <a:rPr sz="2800" spc="-204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(Port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b</a:t>
            </a:r>
            <a:r>
              <a:rPr sz="2800" spc="-1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Oper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in</a:t>
            </a:r>
            <a:r>
              <a:rPr sz="2800" spc="-5" dirty="0">
                <a:latin typeface="Arial"/>
                <a:cs typeface="Arial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Syst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m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Interface for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Unix)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225417"/>
            <a:ext cx="7613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Why Mobile App</a:t>
            </a:r>
            <a:r>
              <a:rPr sz="4000" spc="-30" dirty="0"/>
              <a:t> </a:t>
            </a:r>
            <a:r>
              <a:rPr sz="4000" spc="-10" dirty="0"/>
              <a:t>Development?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1951476"/>
            <a:ext cx="7613015" cy="43120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751840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Mobile </a:t>
            </a:r>
            <a:r>
              <a:rPr sz="3200" spc="-10" dirty="0">
                <a:latin typeface="Arial"/>
                <a:cs typeface="Arial"/>
              </a:rPr>
              <a:t>platform is </a:t>
            </a:r>
            <a:r>
              <a:rPr sz="3200" spc="-5" dirty="0">
                <a:latin typeface="Arial"/>
                <a:cs typeface="Arial"/>
              </a:rPr>
              <a:t>the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platform of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the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future</a:t>
            </a:r>
            <a:r>
              <a:rPr sz="32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world</a:t>
            </a:r>
            <a:endParaRPr sz="32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Job </a:t>
            </a:r>
            <a:r>
              <a:rPr sz="3200" spc="-5" dirty="0">
                <a:latin typeface="Arial"/>
                <a:cs typeface="Arial"/>
              </a:rPr>
              <a:t>market is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hot</a:t>
            </a:r>
            <a:endParaRPr sz="3200" dirty="0">
              <a:latin typeface="Arial"/>
              <a:cs typeface="Arial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51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Market for mobile software surges from </a:t>
            </a:r>
            <a:r>
              <a:rPr sz="2000" spc="-5" dirty="0">
                <a:latin typeface="Arial"/>
                <a:cs typeface="Arial"/>
              </a:rPr>
              <a:t>$4.1 billion in 2009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</a:p>
          <a:p>
            <a:pPr marL="756285" algn="just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$17.5 billion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2012</a:t>
            </a:r>
            <a:endParaRPr sz="2000" dirty="0">
              <a:latin typeface="Arial"/>
              <a:cs typeface="Arial"/>
            </a:endParaRPr>
          </a:p>
          <a:p>
            <a:pPr marL="756285" marR="177165" lvl="1" indent="-287020" algn="just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In 2010, </a:t>
            </a:r>
            <a:r>
              <a:rPr sz="2000" spc="-5" dirty="0">
                <a:latin typeface="Arial"/>
                <a:cs typeface="Arial"/>
                <a:hlinkClick r:id="rId2"/>
              </a:rPr>
              <a:t>www.dice.com </a:t>
            </a:r>
            <a:r>
              <a:rPr sz="2000" dirty="0">
                <a:latin typeface="Arial"/>
                <a:cs typeface="Arial"/>
              </a:rPr>
              <a:t>survey: </a:t>
            </a:r>
            <a:r>
              <a:rPr sz="2000" spc="-5" dirty="0">
                <a:latin typeface="Arial"/>
                <a:cs typeface="Arial"/>
              </a:rPr>
              <a:t>72% of recruiters looking </a:t>
            </a:r>
            <a:r>
              <a:rPr sz="2000" dirty="0">
                <a:latin typeface="Arial"/>
                <a:cs typeface="Arial"/>
              </a:rPr>
              <a:t>for  </a:t>
            </a:r>
            <a:r>
              <a:rPr sz="2000" spc="-5" dirty="0">
                <a:latin typeface="Arial"/>
                <a:cs typeface="Arial"/>
              </a:rPr>
              <a:t>iPhone app developers, 60%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Android</a:t>
            </a:r>
          </a:p>
          <a:p>
            <a:pPr marL="756285" lvl="1" indent="-287020" algn="just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Dice.com: </a:t>
            </a:r>
            <a:r>
              <a:rPr sz="2000" dirty="0">
                <a:latin typeface="Arial"/>
                <a:cs typeface="Arial"/>
              </a:rPr>
              <a:t>mobile </a:t>
            </a:r>
            <a:r>
              <a:rPr sz="2000" spc="-5" dirty="0">
                <a:latin typeface="Arial"/>
                <a:cs typeface="Arial"/>
              </a:rPr>
              <a:t>app developers </a:t>
            </a:r>
            <a:r>
              <a:rPr sz="2000" dirty="0">
                <a:latin typeface="Arial"/>
                <a:cs typeface="Arial"/>
              </a:rPr>
              <a:t>made </a:t>
            </a:r>
            <a:r>
              <a:rPr sz="2000" spc="-5" dirty="0">
                <a:latin typeface="Arial"/>
                <a:cs typeface="Arial"/>
              </a:rPr>
              <a:t>$85,000 in 2010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and</a:t>
            </a:r>
            <a:endParaRPr sz="2000" dirty="0">
              <a:latin typeface="Arial"/>
              <a:cs typeface="Arial"/>
            </a:endParaRPr>
          </a:p>
          <a:p>
            <a:pPr marL="756285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salaries </a:t>
            </a:r>
            <a:r>
              <a:rPr sz="2000" spc="-5" dirty="0">
                <a:latin typeface="Arial"/>
                <a:cs typeface="Arial"/>
              </a:rPr>
              <a:t>expected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rise</a:t>
            </a:r>
          </a:p>
          <a:p>
            <a:pPr marL="756285" marR="5080" lvl="1" indent="-287020" algn="just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According to 2016</a:t>
            </a:r>
            <a:r>
              <a:rPr lang="en-IN" sz="2000" dirty="0">
                <a:latin typeface="Arial"/>
                <a:cs typeface="Arial"/>
              </a:rPr>
              <a:t> surveyed</a:t>
            </a:r>
            <a:r>
              <a:rPr sz="2000" dirty="0">
                <a:latin typeface="Arial"/>
                <a:cs typeface="Arial"/>
              </a:rPr>
              <a:t>, </a:t>
            </a:r>
            <a:r>
              <a:rPr sz="2000" spc="-5" dirty="0">
                <a:latin typeface="Arial"/>
                <a:cs typeface="Arial"/>
              </a:rPr>
              <a:t>79% of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organizations plan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 increase spending </a:t>
            </a:r>
            <a:r>
              <a:rPr sz="2000" spc="-5" dirty="0">
                <a:latin typeface="Arial"/>
                <a:cs typeface="Arial"/>
              </a:rPr>
              <a:t>on </a:t>
            </a:r>
            <a:r>
              <a:rPr sz="2000" dirty="0">
                <a:latin typeface="Arial"/>
                <a:cs typeface="Arial"/>
              </a:rPr>
              <a:t>mobile </a:t>
            </a:r>
            <a:r>
              <a:rPr sz="2000" spc="-5" dirty="0">
                <a:latin typeface="Arial"/>
                <a:cs typeface="Arial"/>
              </a:rPr>
              <a:t>development by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36%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838" y="2640505"/>
            <a:ext cx="8072827" cy="322689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2895600"/>
            <a:ext cx="594360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/>
                <a:cs typeface="Arial"/>
              </a:rPr>
              <a:t>8. Event </a:t>
            </a:r>
            <a:r>
              <a:rPr lang="en-US" sz="2400" spc="-10" dirty="0">
                <a:latin typeface="Arial"/>
                <a:cs typeface="Arial"/>
              </a:rPr>
              <a:t>handling</a:t>
            </a:r>
            <a:endParaRPr lang="en-US" sz="240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580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/>
                <a:cs typeface="Arial"/>
              </a:rPr>
              <a:t>9. Required Tools- Eclipse, ADT,</a:t>
            </a:r>
            <a:r>
              <a:rPr lang="en-US" sz="2400" spc="4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AVD</a:t>
            </a:r>
            <a:endParaRPr lang="en-US" sz="240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/>
                <a:cs typeface="Arial"/>
              </a:rPr>
              <a:t>10. Application</a:t>
            </a:r>
            <a:r>
              <a:rPr lang="en-US" sz="2400" spc="-2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structure</a:t>
            </a:r>
            <a:endParaRPr lang="en-US" sz="240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/>
                <a:cs typeface="Arial"/>
              </a:rPr>
              <a:t>11. Android </a:t>
            </a:r>
            <a:r>
              <a:rPr lang="en-US" sz="2400" dirty="0">
                <a:latin typeface="Arial"/>
                <a:cs typeface="Arial"/>
              </a:rPr>
              <a:t>manifest</a:t>
            </a:r>
            <a:r>
              <a:rPr lang="en-US" sz="2400" spc="-75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file</a:t>
            </a:r>
          </a:p>
          <a:p>
            <a:pPr marL="12065">
              <a:lnSpc>
                <a:spcPct val="100000"/>
              </a:lnSpc>
              <a:spcBef>
                <a:spcPts val="580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/>
                <a:cs typeface="Arial"/>
              </a:rPr>
              <a:t>12. Android design</a:t>
            </a:r>
            <a:r>
              <a:rPr lang="en-US" sz="2400" spc="35" dirty="0">
                <a:latin typeface="Arial"/>
                <a:cs typeface="Arial"/>
              </a:rPr>
              <a:t> </a:t>
            </a:r>
            <a:r>
              <a:rPr lang="en-US" sz="2400" spc="-10" dirty="0">
                <a:latin typeface="Arial"/>
                <a:cs typeface="Arial"/>
              </a:rPr>
              <a:t>philosophy</a:t>
            </a:r>
            <a:endParaRPr lang="en-US" sz="240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/>
                <a:cs typeface="Arial"/>
              </a:rPr>
              <a:t>13. Creating Android</a:t>
            </a:r>
            <a:r>
              <a:rPr lang="en-US" sz="2400" spc="30" dirty="0">
                <a:latin typeface="Arial"/>
                <a:cs typeface="Arial"/>
              </a:rPr>
              <a:t> A</a:t>
            </a:r>
            <a:r>
              <a:rPr lang="en-US" sz="2400" spc="-5" dirty="0">
                <a:latin typeface="Arial"/>
                <a:cs typeface="Arial"/>
              </a:rPr>
              <a:t>pplications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628960" y="1622508"/>
            <a:ext cx="7956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Unit- </a:t>
            </a:r>
            <a:r>
              <a:rPr sz="3600" dirty="0"/>
              <a:t>I - Introduction </a:t>
            </a:r>
            <a:r>
              <a:rPr sz="3600" spc="-5" dirty="0"/>
              <a:t>and </a:t>
            </a:r>
            <a:r>
              <a:rPr sz="3600" spc="5" dirty="0"/>
              <a:t>UI</a:t>
            </a:r>
            <a:r>
              <a:rPr sz="3600" spc="-40" dirty="0"/>
              <a:t> </a:t>
            </a:r>
            <a:r>
              <a:rPr sz="3600" spc="-5" dirty="0"/>
              <a:t>interface</a:t>
            </a:r>
            <a:endParaRPr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11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1575818"/>
            <a:ext cx="6911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Types of Mobile</a:t>
            </a:r>
            <a:r>
              <a:rPr sz="4000" spc="-15" dirty="0"/>
              <a:t> </a:t>
            </a:r>
            <a:r>
              <a:rPr sz="4000" spc="-5" dirty="0"/>
              <a:t>Appications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2589336"/>
            <a:ext cx="7736205" cy="32505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What </a:t>
            </a:r>
            <a:r>
              <a:rPr sz="3200" spc="-5" dirty="0">
                <a:latin typeface="Arial"/>
                <a:cs typeface="Arial"/>
              </a:rPr>
              <a:t>are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they?</a:t>
            </a:r>
            <a:endParaRPr sz="32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Any application that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runs on a mobile</a:t>
            </a:r>
            <a:r>
              <a:rPr sz="28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device</a:t>
            </a:r>
            <a:endParaRPr sz="28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5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Types</a:t>
            </a: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Web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Apps</a:t>
            </a:r>
            <a:endParaRPr sz="28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Native</a:t>
            </a:r>
            <a:r>
              <a:rPr sz="28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Apps</a:t>
            </a:r>
            <a:endParaRPr sz="28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Hybrid</a:t>
            </a:r>
            <a:r>
              <a:rPr sz="2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Apps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786" y="1256631"/>
            <a:ext cx="65506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Types of</a:t>
            </a:r>
            <a:r>
              <a:rPr spc="-80" dirty="0"/>
              <a:t> </a:t>
            </a:r>
            <a:r>
              <a:rPr dirty="0"/>
              <a:t>Mobile...(con...)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9914" y="2235535"/>
            <a:ext cx="8180686" cy="37080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Native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Apps</a:t>
            </a:r>
            <a:endParaRPr sz="2400" dirty="0">
              <a:latin typeface="Arial"/>
              <a:cs typeface="Arial"/>
            </a:endParaRPr>
          </a:p>
          <a:p>
            <a:pPr marL="756285" marR="690880" lvl="1" indent="-287020" algn="just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It is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live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on the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device </a:t>
            </a:r>
            <a:r>
              <a:rPr sz="2400" spc="-5" dirty="0">
                <a:latin typeface="Arial"/>
                <a:cs typeface="Arial"/>
              </a:rPr>
              <a:t>and are </a:t>
            </a:r>
            <a:r>
              <a:rPr sz="2400" dirty="0">
                <a:latin typeface="Arial"/>
                <a:cs typeface="Arial"/>
              </a:rPr>
              <a:t>accessed  </a:t>
            </a:r>
            <a:r>
              <a:rPr sz="2400" spc="-5" dirty="0">
                <a:latin typeface="Arial"/>
                <a:cs typeface="Arial"/>
              </a:rPr>
              <a:t>through icons on the device home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screen.</a:t>
            </a:r>
            <a:endParaRPr sz="2400" dirty="0">
              <a:latin typeface="Arial"/>
              <a:cs typeface="Arial"/>
            </a:endParaRPr>
          </a:p>
          <a:p>
            <a:pPr marL="756285" marR="617855" lvl="1" indent="-287020" algn="just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They are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installed </a:t>
            </a:r>
            <a:r>
              <a:rPr sz="2400" spc="-5" dirty="0">
                <a:latin typeface="Arial"/>
                <a:cs typeface="Arial"/>
              </a:rPr>
              <a:t>through an application  store (such as Google Play or Apple’s App Store).</a:t>
            </a:r>
            <a:endParaRPr sz="2400" dirty="0">
              <a:latin typeface="Arial"/>
              <a:cs typeface="Arial"/>
            </a:endParaRPr>
          </a:p>
          <a:p>
            <a:pPr marL="756285" marR="5080" lvl="1" indent="-287020" algn="just">
              <a:spcBef>
                <a:spcPts val="670"/>
              </a:spcBef>
              <a:buFontTx/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They are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developed specifically for one platform</a:t>
            </a:r>
            <a:r>
              <a:rPr sz="2400" spc="-5" dirty="0">
                <a:latin typeface="Arial"/>
                <a:cs typeface="Arial"/>
              </a:rPr>
              <a:t>, and can take </a:t>
            </a:r>
            <a:r>
              <a:rPr sz="2400" dirty="0">
                <a:latin typeface="Arial"/>
                <a:cs typeface="Arial"/>
              </a:rPr>
              <a:t>full </a:t>
            </a:r>
            <a:r>
              <a:rPr sz="2400" spc="-5" dirty="0">
                <a:latin typeface="Arial"/>
                <a:cs typeface="Arial"/>
              </a:rPr>
              <a:t>advantage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all the  device features — </a:t>
            </a:r>
            <a:r>
              <a:rPr sz="2400" dirty="0">
                <a:latin typeface="Arial"/>
                <a:cs typeface="Arial"/>
              </a:rPr>
              <a:t>they </a:t>
            </a:r>
            <a:r>
              <a:rPr sz="2400" spc="-5" dirty="0">
                <a:latin typeface="Arial"/>
                <a:cs typeface="Arial"/>
              </a:rPr>
              <a:t>can use the camera, the </a:t>
            </a:r>
            <a:r>
              <a:rPr sz="2400" spc="-10" dirty="0">
                <a:latin typeface="Arial"/>
                <a:cs typeface="Arial"/>
              </a:rPr>
              <a:t>GPS, </a:t>
            </a:r>
            <a:r>
              <a:rPr sz="2400" spc="-5" dirty="0">
                <a:latin typeface="Arial"/>
                <a:cs typeface="Arial"/>
              </a:rPr>
              <a:t>the accelerometer, the compass,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lang="en-IN" sz="2400" spc="-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list of contacts, and so on.</a:t>
            </a:r>
            <a:endParaRPr sz="2400" spc="-5" dirty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7306" y="482925"/>
            <a:ext cx="65506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Types of</a:t>
            </a:r>
            <a:r>
              <a:rPr spc="-80" dirty="0"/>
              <a:t> </a:t>
            </a:r>
            <a:r>
              <a:rPr dirty="0"/>
              <a:t>Mobile...(con...)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6" y="1520756"/>
            <a:ext cx="8016240" cy="471424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Web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Apps</a:t>
            </a:r>
            <a:endParaRPr sz="3200" dirty="0">
              <a:latin typeface="Arial"/>
              <a:cs typeface="Arial"/>
            </a:endParaRPr>
          </a:p>
          <a:p>
            <a:pPr marL="756285" marR="32512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They are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not real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2800" dirty="0">
                <a:latin typeface="Arial"/>
                <a:cs typeface="Arial"/>
              </a:rPr>
              <a:t>; </a:t>
            </a:r>
            <a:r>
              <a:rPr sz="2800" spc="-5" dirty="0">
                <a:latin typeface="Arial"/>
                <a:cs typeface="Arial"/>
              </a:rPr>
              <a:t>they are  really websites </a:t>
            </a:r>
            <a:r>
              <a:rPr sz="2800" dirty="0">
                <a:latin typeface="Arial"/>
                <a:cs typeface="Arial"/>
              </a:rPr>
              <a:t>that, </a:t>
            </a:r>
            <a:r>
              <a:rPr sz="2800" spc="-5" dirty="0">
                <a:latin typeface="Arial"/>
                <a:cs typeface="Arial"/>
              </a:rPr>
              <a:t>in many ways, </a:t>
            </a:r>
            <a:r>
              <a:rPr sz="2800" i="1" spc="-5" dirty="0">
                <a:solidFill>
                  <a:srgbClr val="FF0000"/>
                </a:solidFill>
                <a:latin typeface="Arial"/>
                <a:cs typeface="Arial"/>
              </a:rPr>
              <a:t>look and 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feel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like native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2800" dirty="0">
                <a:latin typeface="Arial"/>
                <a:cs typeface="Arial"/>
              </a:rPr>
              <a:t>, </a:t>
            </a:r>
            <a:r>
              <a:rPr sz="2800" spc="-5" dirty="0">
                <a:latin typeface="Arial"/>
                <a:cs typeface="Arial"/>
              </a:rPr>
              <a:t>but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</a:p>
          <a:p>
            <a:pPr marL="756285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not </a:t>
            </a:r>
            <a:r>
              <a:rPr sz="2800" i="1" spc="-5" dirty="0">
                <a:latin typeface="Arial"/>
                <a:cs typeface="Arial"/>
              </a:rPr>
              <a:t>implemented </a:t>
            </a:r>
            <a:r>
              <a:rPr sz="2800" spc="-5" dirty="0">
                <a:latin typeface="Arial"/>
                <a:cs typeface="Arial"/>
              </a:rPr>
              <a:t>as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such.</a:t>
            </a:r>
          </a:p>
          <a:p>
            <a:pPr marL="756285" marR="103441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They are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run by a browser </a:t>
            </a:r>
            <a:r>
              <a:rPr sz="2800" spc="-5" dirty="0">
                <a:latin typeface="Arial"/>
                <a:cs typeface="Arial"/>
              </a:rPr>
              <a:t>and typically  written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HTML5</a:t>
            </a:r>
            <a:endParaRPr sz="2800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Web </a:t>
            </a:r>
            <a:r>
              <a:rPr sz="2800" dirty="0">
                <a:latin typeface="Arial"/>
                <a:cs typeface="Arial"/>
              </a:rPr>
              <a:t>apps </a:t>
            </a:r>
            <a:r>
              <a:rPr sz="2800" spc="-5" dirty="0">
                <a:latin typeface="Arial"/>
                <a:cs typeface="Arial"/>
              </a:rPr>
              <a:t>became really popular when  </a:t>
            </a:r>
            <a:r>
              <a:rPr sz="2800" spc="-10" dirty="0">
                <a:latin typeface="Arial"/>
                <a:cs typeface="Arial"/>
              </a:rPr>
              <a:t>HTML5 </a:t>
            </a:r>
            <a:r>
              <a:rPr sz="2800" spc="-5" dirty="0">
                <a:latin typeface="Arial"/>
                <a:cs typeface="Arial"/>
              </a:rPr>
              <a:t>came around and people realized </a:t>
            </a:r>
            <a:r>
              <a:rPr sz="2800" dirty="0">
                <a:latin typeface="Arial"/>
                <a:cs typeface="Arial"/>
              </a:rPr>
              <a:t>that  they </a:t>
            </a:r>
            <a:r>
              <a:rPr sz="2800" spc="-5" dirty="0">
                <a:latin typeface="Arial"/>
                <a:cs typeface="Arial"/>
              </a:rPr>
              <a:t>can obtain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native-like functionality in</a:t>
            </a:r>
            <a:r>
              <a:rPr sz="28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7" y="6209791"/>
            <a:ext cx="1390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browser.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7306" y="482925"/>
            <a:ext cx="65506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Types of</a:t>
            </a:r>
            <a:r>
              <a:rPr spc="-80" dirty="0"/>
              <a:t> </a:t>
            </a:r>
            <a:r>
              <a:rPr dirty="0"/>
              <a:t>Mobile...(con...)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6" y="1520756"/>
            <a:ext cx="7997825" cy="428688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Hybrid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apps</a:t>
            </a:r>
            <a:endParaRPr sz="3200" dirty="0">
              <a:latin typeface="Arial"/>
              <a:cs typeface="Arial"/>
            </a:endParaRPr>
          </a:p>
          <a:p>
            <a:pPr marL="756285" marR="52451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Hybrid apps are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part native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apps,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part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web 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apps.</a:t>
            </a:r>
            <a:endParaRPr sz="2800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Like native apps, </a:t>
            </a:r>
            <a:r>
              <a:rPr sz="2800" dirty="0">
                <a:latin typeface="Arial"/>
                <a:cs typeface="Arial"/>
              </a:rPr>
              <a:t>they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live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in an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app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store </a:t>
            </a:r>
            <a:r>
              <a:rPr sz="2800" spc="-5" dirty="0">
                <a:latin typeface="Arial"/>
                <a:cs typeface="Arial"/>
              </a:rPr>
              <a:t>and  can take advantage </a:t>
            </a:r>
            <a:r>
              <a:rPr sz="2800" dirty="0">
                <a:latin typeface="Arial"/>
                <a:cs typeface="Arial"/>
              </a:rPr>
              <a:t>of the </a:t>
            </a:r>
            <a:r>
              <a:rPr sz="2800" spc="-5" dirty="0">
                <a:latin typeface="Arial"/>
                <a:cs typeface="Arial"/>
              </a:rPr>
              <a:t>many device  </a:t>
            </a:r>
            <a:r>
              <a:rPr sz="2800" dirty="0">
                <a:latin typeface="Arial"/>
                <a:cs typeface="Arial"/>
              </a:rPr>
              <a:t>features</a:t>
            </a:r>
            <a:r>
              <a:rPr sz="2800" spc="-5" dirty="0">
                <a:latin typeface="Arial"/>
                <a:cs typeface="Arial"/>
              </a:rPr>
              <a:t> available.</a:t>
            </a:r>
            <a:endParaRPr sz="2800" dirty="0">
              <a:latin typeface="Arial"/>
              <a:cs typeface="Arial"/>
            </a:endParaRPr>
          </a:p>
          <a:p>
            <a:pPr marL="756285" marR="502284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Like web apps, they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rely on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HTML being  rendered in a browser</a:t>
            </a:r>
            <a:r>
              <a:rPr sz="2800" spc="-5" dirty="0">
                <a:latin typeface="Arial"/>
                <a:cs typeface="Arial"/>
              </a:rPr>
              <a:t>, that  the browser is embedded within the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app.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4893" y="272613"/>
            <a:ext cx="74993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3. Mobile </a:t>
            </a:r>
            <a:r>
              <a:rPr sz="3600" dirty="0"/>
              <a:t>Devices: </a:t>
            </a:r>
            <a:r>
              <a:rPr sz="3600" spc="-5" dirty="0"/>
              <a:t>Advantages (as  compared to fixed</a:t>
            </a:r>
            <a:r>
              <a:rPr sz="3600" spc="-20" dirty="0"/>
              <a:t> </a:t>
            </a:r>
            <a:r>
              <a:rPr sz="3600" dirty="0"/>
              <a:t>devices)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39" y="1524416"/>
            <a:ext cx="7768306" cy="5287345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8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Always </a:t>
            </a:r>
            <a:r>
              <a:rPr sz="3200" spc="-5" dirty="0">
                <a:latin typeface="Arial"/>
                <a:cs typeface="Arial"/>
              </a:rPr>
              <a:t>with the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user</a:t>
            </a:r>
            <a:endParaRPr lang="en-IN" sz="3200" spc="-5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87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IN" sz="3200" spc="-5" dirty="0">
                <a:solidFill>
                  <a:srgbClr val="FF0000"/>
                </a:solidFill>
                <a:latin typeface="Arial"/>
                <a:cs typeface="Arial"/>
              </a:rPr>
              <a:t> Wireless – easily carried</a:t>
            </a:r>
          </a:p>
          <a:p>
            <a:pPr marL="355600" indent="-343535" algn="just">
              <a:lnSpc>
                <a:spcPct val="100000"/>
              </a:lnSpc>
              <a:spcBef>
                <a:spcPts val="87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IN" sz="3200" spc="-5" dirty="0">
                <a:solidFill>
                  <a:srgbClr val="FF0000"/>
                </a:solidFill>
                <a:latin typeface="Arial"/>
                <a:cs typeface="Arial"/>
              </a:rPr>
              <a:t>Communication </a:t>
            </a:r>
            <a:r>
              <a:rPr lang="en-IN" sz="3200" dirty="0">
                <a:latin typeface="Arial"/>
                <a:cs typeface="Arial"/>
              </a:rPr>
              <a:t>easy</a:t>
            </a:r>
            <a:endParaRPr sz="32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Typically </a:t>
            </a:r>
            <a:r>
              <a:rPr sz="3200" spc="-5" dirty="0">
                <a:latin typeface="Arial"/>
                <a:cs typeface="Arial"/>
              </a:rPr>
              <a:t>have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Internet</a:t>
            </a:r>
            <a:r>
              <a:rPr sz="32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access</a:t>
            </a:r>
            <a:endParaRPr sz="32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Typically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GPS</a:t>
            </a:r>
            <a:r>
              <a:rPr sz="32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enabled</a:t>
            </a:r>
            <a:endParaRPr sz="32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IN" sz="3200" dirty="0">
                <a:latin typeface="Arial"/>
                <a:cs typeface="Arial"/>
              </a:rPr>
              <a:t>Audio, Video can be sent</a:t>
            </a:r>
            <a:endParaRPr sz="32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Mostly have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cameras</a:t>
            </a:r>
            <a:r>
              <a:rPr lang="en-IN" sz="3200" dirty="0">
                <a:solidFill>
                  <a:srgbClr val="FF0000"/>
                </a:solidFill>
                <a:latin typeface="Arial"/>
                <a:cs typeface="Arial"/>
              </a:rPr>
              <a:t>, calculator,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 &amp;</a:t>
            </a:r>
            <a:r>
              <a:rPr sz="32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microphones</a:t>
            </a:r>
            <a:endParaRPr sz="32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Many apps are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free or low-cost </a:t>
            </a:r>
            <a:r>
              <a:rPr lang="en-IN" sz="3200" dirty="0">
                <a:latin typeface="Arial"/>
                <a:cs typeface="Arial"/>
              </a:rPr>
              <a:t>and etc.,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233" y="482925"/>
            <a:ext cx="7392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Mobile Devices:</a:t>
            </a:r>
            <a:r>
              <a:rPr dirty="0"/>
              <a:t> </a:t>
            </a:r>
            <a:r>
              <a:rPr spc="-5" dirty="0"/>
              <a:t>Limitations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24094"/>
            <a:ext cx="8072120" cy="51892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Limited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memory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Limited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processing</a:t>
            </a:r>
            <a:r>
              <a:rPr sz="24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power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Different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technologies and</a:t>
            </a:r>
            <a:r>
              <a:rPr sz="24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standards</a:t>
            </a:r>
            <a:endParaRPr sz="2400" dirty="0">
              <a:latin typeface="Arial"/>
              <a:cs typeface="Arial"/>
            </a:endParaRPr>
          </a:p>
          <a:p>
            <a:pPr marL="355600" marR="16700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Limited or </a:t>
            </a:r>
            <a:r>
              <a:rPr sz="2400" spc="-10" dirty="0">
                <a:latin typeface="Arial"/>
                <a:cs typeface="Arial"/>
              </a:rPr>
              <a:t>awkward </a:t>
            </a:r>
            <a:r>
              <a:rPr sz="2400" spc="-5" dirty="0">
                <a:latin typeface="Arial"/>
                <a:cs typeface="Arial"/>
              </a:rPr>
              <a:t>input: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soft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keyboard</a:t>
            </a:r>
            <a:r>
              <a:rPr sz="2400" spc="-5" dirty="0">
                <a:latin typeface="Arial"/>
                <a:cs typeface="Arial"/>
              </a:rPr>
              <a:t>, phone keypad,  </a:t>
            </a:r>
            <a:r>
              <a:rPr sz="2400" dirty="0">
                <a:latin typeface="Arial"/>
                <a:cs typeface="Arial"/>
              </a:rPr>
              <a:t>touch screen,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stylus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screens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Limited and slow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r>
              <a:rPr sz="24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access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Slow</a:t>
            </a:r>
            <a:r>
              <a:rPr sz="24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hardware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Limited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battery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life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Limited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web browser</a:t>
            </a:r>
            <a:r>
              <a:rPr sz="2400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functionality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Often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inconsistent platforms </a:t>
            </a:r>
            <a:r>
              <a:rPr sz="2400" spc="-5" dirty="0">
                <a:latin typeface="Arial"/>
                <a:cs typeface="Arial"/>
              </a:rPr>
              <a:t>across devices and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etc...</a:t>
            </a:r>
          </a:p>
          <a:p>
            <a:pPr marR="5080" algn="r">
              <a:lnSpc>
                <a:spcPct val="100000"/>
              </a:lnSpc>
              <a:spcBef>
                <a:spcPts val="1530"/>
              </a:spcBef>
            </a:pPr>
            <a:r>
              <a:rPr sz="1400" spc="-5" dirty="0">
                <a:latin typeface="Arial"/>
                <a:cs typeface="Arial"/>
              </a:rPr>
              <a:t>44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800" y="1520769"/>
            <a:ext cx="392176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5" dirty="0">
                <a:latin typeface="Arial"/>
                <a:cs typeface="Arial"/>
              </a:rPr>
              <a:t>Android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1398" y="3298321"/>
            <a:ext cx="6295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Arial"/>
                <a:cs typeface="Arial"/>
              </a:rPr>
              <a:t>Mobile </a:t>
            </a:r>
            <a:r>
              <a:rPr sz="3200" b="1" spc="-5" dirty="0">
                <a:latin typeface="Arial"/>
                <a:cs typeface="Arial"/>
              </a:rPr>
              <a:t>Application</a:t>
            </a:r>
            <a:r>
              <a:rPr sz="3200" b="1" spc="-12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Development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457200"/>
            <a:ext cx="22098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3608" y="482925"/>
            <a:ext cx="3260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Prerequisite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4" y="2109948"/>
            <a:ext cx="7848611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8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Good </a:t>
            </a:r>
            <a:r>
              <a:rPr sz="3200" spc="-5" dirty="0">
                <a:latin typeface="Arial"/>
                <a:cs typeface="Arial"/>
              </a:rPr>
              <a:t>knowledge of </a:t>
            </a:r>
            <a:r>
              <a:rPr sz="3200" dirty="0">
                <a:latin typeface="Arial"/>
                <a:cs typeface="Arial"/>
              </a:rPr>
              <a:t>JAVA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language</a:t>
            </a:r>
            <a:endParaRPr sz="32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Familiarity with </a:t>
            </a:r>
            <a:r>
              <a:rPr sz="3200" dirty="0">
                <a:latin typeface="Arial"/>
                <a:cs typeface="Arial"/>
              </a:rPr>
              <a:t>Eclipse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IDE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60170"/>
            <a:ext cx="68897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4. Introduction </a:t>
            </a:r>
            <a:r>
              <a:rPr spc="-5" dirty="0"/>
              <a:t>to</a:t>
            </a:r>
            <a:r>
              <a:rPr spc="-75" dirty="0"/>
              <a:t> </a:t>
            </a:r>
            <a:r>
              <a:rPr spc="-5" dirty="0"/>
              <a:t>Android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2418080"/>
            <a:ext cx="7945587" cy="356379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Open software platform </a:t>
            </a:r>
            <a:r>
              <a:rPr sz="2800" spc="-5" dirty="0">
                <a:latin typeface="Arial"/>
                <a:cs typeface="Arial"/>
              </a:rPr>
              <a:t>for mobile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development</a:t>
            </a:r>
            <a:endParaRPr sz="2800" dirty="0">
              <a:latin typeface="Arial"/>
              <a:cs typeface="Arial"/>
            </a:endParaRPr>
          </a:p>
          <a:p>
            <a:pPr marL="355600" marR="1771650" indent="-343535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complete stack </a:t>
            </a:r>
            <a:r>
              <a:rPr sz="2800" spc="-5" dirty="0">
                <a:latin typeface="Arial"/>
                <a:cs typeface="Arial"/>
              </a:rPr>
              <a:t>– </a:t>
            </a:r>
            <a:r>
              <a:rPr sz="2800" spc="-10" dirty="0">
                <a:latin typeface="Arial"/>
                <a:cs typeface="Arial"/>
              </a:rPr>
              <a:t>OS, </a:t>
            </a:r>
            <a:r>
              <a:rPr sz="2800" spc="-5" dirty="0">
                <a:latin typeface="Arial"/>
                <a:cs typeface="Arial"/>
              </a:rPr>
              <a:t>Middleware,  Applications</a:t>
            </a:r>
            <a:endParaRPr sz="28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An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Open Handset Alliance </a:t>
            </a:r>
            <a:r>
              <a:rPr sz="2800" spc="-5" dirty="0">
                <a:latin typeface="Arial"/>
                <a:cs typeface="Arial"/>
              </a:rPr>
              <a:t>(OHA)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project</a:t>
            </a:r>
            <a:endParaRPr sz="28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Powered by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Linux </a:t>
            </a:r>
            <a:r>
              <a:rPr sz="2800" spc="-5" dirty="0">
                <a:latin typeface="Arial"/>
                <a:cs typeface="Arial"/>
              </a:rPr>
              <a:t>operating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system</a:t>
            </a:r>
          </a:p>
          <a:p>
            <a:pPr marL="355600" indent="-343535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Fast application development in</a:t>
            </a:r>
            <a:r>
              <a:rPr sz="2800" spc="8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Java</a:t>
            </a:r>
            <a:endParaRPr sz="28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Open source under the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Apache 2</a:t>
            </a:r>
            <a:r>
              <a:rPr sz="2800" spc="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license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4325" y="2514600"/>
            <a:ext cx="8515350" cy="3170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57400" y="824150"/>
            <a:ext cx="4657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 is</a:t>
            </a:r>
            <a:r>
              <a:rPr spc="-65" dirty="0"/>
              <a:t> </a:t>
            </a:r>
            <a:r>
              <a:rPr dirty="0"/>
              <a:t>Android?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69665" y="2743200"/>
            <a:ext cx="5017135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Android is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 software  stack for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mobile devices  that includes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operating 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system,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middleware and 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applications.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351C7-DC10-4E6E-87BB-0022B5F7D2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C5A8A0-DD0A-478E-8637-6160CFFB2D5A}"/>
              </a:ext>
            </a:extLst>
          </p:cNvPr>
          <p:cNvSpPr txBox="1"/>
          <p:nvPr/>
        </p:nvSpPr>
        <p:spPr>
          <a:xfrm>
            <a:off x="457200" y="1439079"/>
            <a:ext cx="76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IN" sz="3600" spc="-5" dirty="0">
                <a:latin typeface="Arial" panose="020B0604020202020204" pitchFamily="34" charset="0"/>
                <a:cs typeface="Arial" panose="020B0604020202020204" pitchFamily="34" charset="0"/>
              </a:rPr>
              <a:t>Mobile Networks 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/  Technologies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27E60CF-2CB5-4CCC-83A6-A4E1C6C4F3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744" y="2562195"/>
            <a:ext cx="8072827" cy="3514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5920" indent="-363855">
              <a:lnSpc>
                <a:spcPct val="100000"/>
              </a:lnSpc>
              <a:spcBef>
                <a:spcPts val="105"/>
              </a:spcBef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Arial"/>
                <a:cs typeface="Arial"/>
              </a:rPr>
              <a:t>GSM</a:t>
            </a:r>
            <a:r>
              <a:rPr lang="en-US" sz="3200" dirty="0">
                <a:latin typeface="Arial"/>
                <a:cs typeface="Arial"/>
              </a:rPr>
              <a:t> – Developed by ETSI</a:t>
            </a:r>
            <a:endParaRPr sz="3200" dirty="0">
              <a:latin typeface="Arial"/>
              <a:cs typeface="Arial"/>
            </a:endParaRPr>
          </a:p>
          <a:p>
            <a:pPr marL="375920" indent="-363855">
              <a:lnSpc>
                <a:spcPct val="100000"/>
              </a:lnSpc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spc="5" dirty="0">
                <a:latin typeface="Arial"/>
                <a:cs typeface="Arial"/>
              </a:rPr>
              <a:t>GPRS</a:t>
            </a:r>
            <a:r>
              <a:rPr lang="en-US" sz="3200" spc="5" dirty="0">
                <a:latin typeface="Arial"/>
                <a:cs typeface="Arial"/>
              </a:rPr>
              <a:t> </a:t>
            </a:r>
            <a:endParaRPr sz="3200" dirty="0">
              <a:latin typeface="Arial"/>
              <a:cs typeface="Arial"/>
            </a:endParaRPr>
          </a:p>
          <a:p>
            <a:pPr marL="375920" indent="-363855">
              <a:lnSpc>
                <a:spcPct val="100000"/>
              </a:lnSpc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Arial"/>
                <a:cs typeface="Arial"/>
              </a:rPr>
              <a:t>EDGE</a:t>
            </a:r>
            <a:r>
              <a:rPr lang="en-IN" sz="3200" dirty="0"/>
              <a:t>/EGPRS</a:t>
            </a:r>
            <a:endParaRPr sz="3200" dirty="0">
              <a:latin typeface="Arial"/>
              <a:cs typeface="Arial"/>
            </a:endParaRPr>
          </a:p>
          <a:p>
            <a:pPr marL="375920" indent="-363855">
              <a:lnSpc>
                <a:spcPct val="100000"/>
              </a:lnSpc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Arial"/>
                <a:cs typeface="Arial"/>
              </a:rPr>
              <a:t>1G, 2G, 3G, 4G,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5G</a:t>
            </a:r>
            <a:endParaRPr sz="3200" dirty="0">
              <a:latin typeface="Arial"/>
              <a:cs typeface="Arial"/>
            </a:endParaRPr>
          </a:p>
          <a:p>
            <a:pPr marL="375920" indent="-363855">
              <a:lnSpc>
                <a:spcPct val="100000"/>
              </a:lnSpc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Arial"/>
                <a:cs typeface="Arial"/>
              </a:rPr>
              <a:t>IEEE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802.11</a:t>
            </a:r>
            <a:endParaRPr sz="3200" dirty="0">
              <a:latin typeface="Arial"/>
              <a:cs typeface="Arial"/>
            </a:endParaRPr>
          </a:p>
          <a:p>
            <a:pPr marL="375920" indent="-363855">
              <a:lnSpc>
                <a:spcPct val="100000"/>
              </a:lnSpc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dirty="0">
                <a:latin typeface="Arial"/>
                <a:cs typeface="Arial"/>
              </a:rPr>
              <a:t>Infrared</a:t>
            </a:r>
          </a:p>
          <a:p>
            <a:pPr marL="375920" indent="-363855">
              <a:lnSpc>
                <a:spcPct val="100000"/>
              </a:lnSpc>
              <a:spcBef>
                <a:spcPts val="5"/>
              </a:spcBef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spc="-5" dirty="0">
                <a:latin typeface="Arial"/>
                <a:cs typeface="Arial"/>
              </a:rPr>
              <a:t>Bluetooth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7203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685800"/>
            <a:ext cx="36626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Developed</a:t>
            </a:r>
            <a:r>
              <a:rPr spc="-55" dirty="0"/>
              <a:t> </a:t>
            </a:r>
            <a:r>
              <a:rPr dirty="0"/>
              <a:t>by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1" y="1905000"/>
            <a:ext cx="8176259" cy="334264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406400" indent="-343535" algn="just">
              <a:lnSpc>
                <a:spcPct val="100000"/>
              </a:lnSpc>
              <a:spcBef>
                <a:spcPts val="870"/>
              </a:spcBef>
              <a:buChar char="•"/>
              <a:tabLst>
                <a:tab pos="406400" algn="l"/>
                <a:tab pos="407034" algn="l"/>
              </a:tabLst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Andy Rubin</a:t>
            </a:r>
            <a:r>
              <a:rPr lang="en-US" sz="3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(co-founder of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Danger),</a:t>
            </a:r>
            <a:endParaRPr sz="3200" dirty="0">
              <a:latin typeface="Arial"/>
              <a:cs typeface="Arial"/>
            </a:endParaRPr>
          </a:p>
          <a:p>
            <a:pPr marL="406400" marR="57150" indent="-343535" algn="just">
              <a:lnSpc>
                <a:spcPct val="100000"/>
              </a:lnSpc>
              <a:spcBef>
                <a:spcPts val="765"/>
              </a:spcBef>
              <a:buChar char="•"/>
              <a:tabLst>
                <a:tab pos="406400" algn="l"/>
                <a:tab pos="407034" algn="l"/>
                <a:tab pos="1745614" algn="l"/>
                <a:tab pos="3288665" algn="l"/>
                <a:tab pos="5890895" algn="l"/>
                <a:tab pos="6754495" algn="l"/>
              </a:tabLst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Ric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Mi</a:t>
            </a:r>
            <a:r>
              <a:rPr sz="32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(c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-fo</a:t>
            </a:r>
            <a:r>
              <a:rPr sz="3200" spc="-15" dirty="0">
                <a:latin typeface="Arial"/>
                <a:cs typeface="Arial"/>
              </a:rPr>
              <a:t>u</a:t>
            </a:r>
            <a:r>
              <a:rPr sz="3200" spc="-2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dirty="0">
                <a:latin typeface="Arial"/>
                <a:cs typeface="Arial"/>
              </a:rPr>
              <a:t>Wil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fire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Arial"/>
                <a:cs typeface="Arial"/>
              </a:rPr>
              <a:t>Communications</a:t>
            </a:r>
            <a:r>
              <a:rPr lang="en-US"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Inc.),</a:t>
            </a:r>
          </a:p>
          <a:p>
            <a:pPr marL="406400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406400" algn="l"/>
                <a:tab pos="407034" algn="l"/>
              </a:tabLst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Nick Sears </a:t>
            </a:r>
            <a:r>
              <a:rPr sz="3200" dirty="0">
                <a:latin typeface="Arial"/>
                <a:cs typeface="Arial"/>
              </a:rPr>
              <a:t>(once VP </a:t>
            </a:r>
            <a:r>
              <a:rPr sz="3200" spc="-5" dirty="0">
                <a:latin typeface="Arial"/>
                <a:cs typeface="Arial"/>
              </a:rPr>
              <a:t>at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T-Mobile)</a:t>
            </a:r>
            <a:endParaRPr sz="3200" dirty="0">
              <a:latin typeface="Arial"/>
              <a:cs typeface="Arial"/>
            </a:endParaRPr>
          </a:p>
          <a:p>
            <a:pPr marL="406400" marR="55880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406400" algn="l"/>
                <a:tab pos="407034" algn="l"/>
                <a:tab pos="1515745" algn="l"/>
                <a:tab pos="2712720" algn="l"/>
                <a:tab pos="4361815" algn="l"/>
                <a:tab pos="5718175" algn="l"/>
                <a:tab pos="6555105" algn="l"/>
              </a:tabLst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Chri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hi</a:t>
            </a:r>
            <a:r>
              <a:rPr sz="3200" spc="-1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dirty="0">
                <a:latin typeface="Arial"/>
                <a:cs typeface="Arial"/>
              </a:rPr>
              <a:t>(h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sign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0" dirty="0">
                <a:latin typeface="Arial"/>
                <a:cs typeface="Arial"/>
              </a:rPr>
              <a:t>an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erf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ce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Arial"/>
                <a:cs typeface="Arial"/>
              </a:rPr>
              <a:t>development at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WebTV)</a:t>
            </a:r>
            <a:endParaRPr sz="3150" baseline="25132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5026" y="482925"/>
            <a:ext cx="49364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History </a:t>
            </a:r>
            <a:r>
              <a:rPr dirty="0"/>
              <a:t>of</a:t>
            </a:r>
            <a:r>
              <a:rPr spc="-35" dirty="0"/>
              <a:t> </a:t>
            </a:r>
            <a:r>
              <a:rPr spc="-5" dirty="0"/>
              <a:t>Android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624401"/>
            <a:ext cx="7769225" cy="4037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2920" algn="just">
              <a:lnSpc>
                <a:spcPct val="100000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1) </a:t>
            </a:r>
            <a:r>
              <a:rPr sz="2800" dirty="0">
                <a:latin typeface="Arial"/>
                <a:cs typeface="Arial"/>
              </a:rPr>
              <a:t>Initially,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Andy Rubin </a:t>
            </a:r>
            <a:r>
              <a:rPr sz="2800" spc="-5" dirty="0">
                <a:latin typeface="Arial"/>
                <a:cs typeface="Arial"/>
              </a:rPr>
              <a:t>founded Android  Incorporation </a:t>
            </a:r>
            <a:r>
              <a:rPr sz="2800" dirty="0">
                <a:latin typeface="Arial"/>
                <a:cs typeface="Arial"/>
              </a:rPr>
              <a:t>in </a:t>
            </a:r>
            <a:r>
              <a:rPr sz="2800" spc="-5" dirty="0">
                <a:latin typeface="Arial"/>
                <a:cs typeface="Arial"/>
              </a:rPr>
              <a:t>Palo Alto, California, United  States in </a:t>
            </a:r>
            <a:r>
              <a:rPr sz="2800" dirty="0">
                <a:latin typeface="Arial"/>
                <a:cs typeface="Arial"/>
              </a:rPr>
              <a:t>October,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2003.</a:t>
            </a:r>
            <a:endParaRPr sz="2800" dirty="0">
              <a:latin typeface="Arial"/>
              <a:cs typeface="Arial"/>
            </a:endParaRPr>
          </a:p>
          <a:p>
            <a:pPr marL="12065" marR="421005" algn="just">
              <a:lnSpc>
                <a:spcPct val="100000"/>
              </a:lnSpc>
              <a:spcBef>
                <a:spcPts val="675"/>
              </a:spcBef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2) In 17th August 2005,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Google acquired  Android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Incorporation</a:t>
            </a:r>
            <a:r>
              <a:rPr sz="2800" dirty="0">
                <a:latin typeface="Arial"/>
                <a:cs typeface="Arial"/>
              </a:rPr>
              <a:t>. </a:t>
            </a:r>
            <a:r>
              <a:rPr sz="2800" spc="-5" dirty="0">
                <a:latin typeface="Arial"/>
                <a:cs typeface="Arial"/>
              </a:rPr>
              <a:t>Since then, it is in the  subsidiary of Google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Incorporation.</a:t>
            </a:r>
            <a:endParaRPr sz="2800" dirty="0">
              <a:latin typeface="Arial"/>
              <a:cs typeface="Arial"/>
            </a:endParaRPr>
          </a:p>
          <a:p>
            <a:pPr marL="12065" marR="5080" algn="just">
              <a:lnSpc>
                <a:spcPct val="100000"/>
              </a:lnSpc>
              <a:spcBef>
                <a:spcPts val="675"/>
              </a:spcBef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3) The key employees of Android Incorporation  </a:t>
            </a:r>
            <a:r>
              <a:rPr sz="2800" dirty="0">
                <a:latin typeface="Arial"/>
                <a:cs typeface="Arial"/>
              </a:rPr>
              <a:t>are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Andy Rubin,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Rich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Miner,</a:t>
            </a:r>
            <a:r>
              <a:rPr sz="2800" spc="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Chris</a:t>
            </a:r>
            <a:r>
              <a:rPr lang="en-IN" sz="2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White </a:t>
            </a:r>
            <a:r>
              <a:rPr sz="2800" dirty="0">
                <a:latin typeface="Arial"/>
                <a:cs typeface="Arial"/>
              </a:rPr>
              <a:t>and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Nick</a:t>
            </a:r>
            <a:r>
              <a:rPr sz="28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Sears</a:t>
            </a:r>
            <a:r>
              <a:rPr sz="2800" dirty="0">
                <a:latin typeface="Arial"/>
                <a:cs typeface="Arial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84559" y="6273485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482925"/>
            <a:ext cx="6922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History </a:t>
            </a:r>
            <a:r>
              <a:rPr dirty="0"/>
              <a:t>of </a:t>
            </a:r>
            <a:r>
              <a:rPr spc="-5" dirty="0"/>
              <a:t>Android</a:t>
            </a:r>
            <a:r>
              <a:rPr spc="-35" dirty="0"/>
              <a:t> </a:t>
            </a:r>
            <a:r>
              <a:rPr dirty="0"/>
              <a:t>(con...)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624401"/>
            <a:ext cx="7970520" cy="4680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298450" algn="just">
              <a:lnSpc>
                <a:spcPct val="100000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4)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Originally intended for camera </a:t>
            </a:r>
            <a:r>
              <a:rPr sz="2800" spc="-5" dirty="0">
                <a:latin typeface="Arial"/>
                <a:cs typeface="Arial"/>
              </a:rPr>
              <a:t>but shifted to  </a:t>
            </a:r>
            <a:r>
              <a:rPr lang="en-US" sz="2800" spc="-5" dirty="0">
                <a:latin typeface="Arial"/>
                <a:cs typeface="Arial"/>
              </a:rPr>
              <a:t>    </a:t>
            </a:r>
            <a:r>
              <a:rPr sz="2800" spc="-5" dirty="0">
                <a:latin typeface="Arial"/>
                <a:cs typeface="Arial"/>
              </a:rPr>
              <a:t>smart phones later because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10" dirty="0">
                <a:latin typeface="Arial"/>
                <a:cs typeface="Arial"/>
              </a:rPr>
              <a:t>low </a:t>
            </a:r>
            <a:r>
              <a:rPr sz="2800" spc="-5" dirty="0">
                <a:latin typeface="Arial"/>
                <a:cs typeface="Arial"/>
              </a:rPr>
              <a:t>market </a:t>
            </a:r>
            <a:r>
              <a:rPr sz="2800" dirty="0">
                <a:latin typeface="Arial"/>
                <a:cs typeface="Arial"/>
              </a:rPr>
              <a:t>for  </a:t>
            </a:r>
            <a:r>
              <a:rPr sz="2800" spc="-5" dirty="0">
                <a:latin typeface="Arial"/>
                <a:cs typeface="Arial"/>
              </a:rPr>
              <a:t>camera</a:t>
            </a:r>
            <a:r>
              <a:rPr lang="en-IN" sz="2800" spc="1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12065" marR="5080" algn="just">
              <a:lnSpc>
                <a:spcPct val="100000"/>
              </a:lnSpc>
              <a:spcBef>
                <a:spcPts val="675"/>
              </a:spcBef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5) Android is the nick name of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Andy Rubin </a:t>
            </a:r>
            <a:r>
              <a:rPr sz="2800" spc="-5" dirty="0">
                <a:latin typeface="Arial"/>
                <a:cs typeface="Arial"/>
              </a:rPr>
              <a:t>given  </a:t>
            </a:r>
            <a:r>
              <a:rPr lang="en-US" sz="2800" spc="-5" dirty="0">
                <a:latin typeface="Arial"/>
                <a:cs typeface="Arial"/>
              </a:rPr>
              <a:t>   </a:t>
            </a:r>
            <a:r>
              <a:rPr sz="2800" spc="-5" dirty="0">
                <a:latin typeface="Arial"/>
                <a:cs typeface="Arial"/>
              </a:rPr>
              <a:t>by coworkers because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his love to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robots.</a:t>
            </a:r>
            <a:endParaRPr sz="2800" dirty="0">
              <a:latin typeface="Arial"/>
              <a:cs typeface="Arial"/>
            </a:endParaRPr>
          </a:p>
          <a:p>
            <a:pPr marL="12065" marR="86995" algn="just">
              <a:lnSpc>
                <a:spcPct val="100000"/>
              </a:lnSpc>
              <a:spcBef>
                <a:spcPts val="675"/>
              </a:spcBef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6)</a:t>
            </a:r>
            <a:r>
              <a:rPr lang="en-IN" sz="2800" spc="-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 2007, Google announces the development  of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Android</a:t>
            </a:r>
            <a:r>
              <a:rPr sz="2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2800" spc="-5" dirty="0">
                <a:latin typeface="Arial"/>
                <a:cs typeface="Arial"/>
              </a:rPr>
              <a:t>.</a:t>
            </a:r>
            <a:r>
              <a:rPr lang="en-IN" sz="2800" spc="-5" dirty="0">
                <a:latin typeface="Arial"/>
                <a:cs typeface="Arial"/>
              </a:rPr>
              <a:t> </a:t>
            </a:r>
          </a:p>
          <a:p>
            <a:pPr marL="12065" marR="86995" algn="just">
              <a:lnSpc>
                <a:spcPct val="100000"/>
              </a:lnSpc>
              <a:spcBef>
                <a:spcPts val="675"/>
              </a:spcBef>
              <a:tabLst>
                <a:tab pos="355600" algn="l"/>
                <a:tab pos="356235" algn="l"/>
              </a:tabLst>
            </a:pPr>
            <a:r>
              <a:rPr lang="en-IN" sz="2800" spc="-5" dirty="0">
                <a:latin typeface="Arial"/>
                <a:cs typeface="Arial"/>
              </a:rPr>
              <a:t>7) First android phone – T-Mobile</a:t>
            </a:r>
            <a:endParaRPr sz="2800" dirty="0">
              <a:latin typeface="Arial"/>
              <a:cs typeface="Arial"/>
            </a:endParaRPr>
          </a:p>
          <a:p>
            <a:pPr marL="12065" marR="975360" algn="just">
              <a:lnSpc>
                <a:spcPct val="100000"/>
              </a:lnSpc>
              <a:spcBef>
                <a:spcPts val="675"/>
              </a:spcBef>
              <a:tabLst>
                <a:tab pos="355600" algn="l"/>
                <a:tab pos="356235" algn="l"/>
              </a:tabLst>
            </a:pPr>
            <a:r>
              <a:rPr lang="en-IN" sz="2800" spc="-5" dirty="0">
                <a:latin typeface="Arial"/>
                <a:cs typeface="Arial"/>
              </a:rPr>
              <a:t>8</a:t>
            </a:r>
            <a:r>
              <a:rPr sz="2800" spc="-5" dirty="0">
                <a:latin typeface="Arial"/>
                <a:cs typeface="Arial"/>
              </a:rPr>
              <a:t>)In 2008,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HTC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launched </a:t>
            </a:r>
            <a:r>
              <a:rPr sz="2800" spc="-5" dirty="0">
                <a:latin typeface="Arial"/>
                <a:cs typeface="Arial"/>
              </a:rPr>
              <a:t>the android  mobile.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4546" y="6273485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45688"/>
            <a:ext cx="69215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History </a:t>
            </a:r>
            <a:r>
              <a:rPr dirty="0"/>
              <a:t>of </a:t>
            </a:r>
            <a:r>
              <a:rPr spc="-5" dirty="0"/>
              <a:t>Android</a:t>
            </a:r>
            <a:r>
              <a:rPr spc="-40" dirty="0"/>
              <a:t> </a:t>
            </a:r>
            <a:r>
              <a:rPr dirty="0"/>
              <a:t>(con...)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7507" y="1171907"/>
            <a:ext cx="7753493" cy="515269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Arial"/>
                <a:cs typeface="Arial"/>
              </a:rPr>
              <a:t>The code </a:t>
            </a:r>
            <a:r>
              <a:rPr sz="2000" b="1" spc="-5" dirty="0">
                <a:latin typeface="Arial"/>
                <a:cs typeface="Arial"/>
              </a:rPr>
              <a:t>names of android ranges </a:t>
            </a:r>
            <a:r>
              <a:rPr sz="2000" b="1" dirty="0">
                <a:latin typeface="Arial"/>
                <a:cs typeface="Arial"/>
              </a:rPr>
              <a:t>from A to </a:t>
            </a:r>
            <a:r>
              <a:rPr lang="en-US" sz="2000" b="1" dirty="0">
                <a:latin typeface="Arial"/>
                <a:cs typeface="Arial"/>
              </a:rPr>
              <a:t>P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currently, </a:t>
            </a:r>
            <a:r>
              <a:rPr sz="2000" b="1" dirty="0">
                <a:latin typeface="Arial"/>
                <a:cs typeface="Arial"/>
              </a:rPr>
              <a:t>such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as</a:t>
            </a:r>
            <a:endParaRPr sz="2000" b="1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1.0 </a:t>
            </a:r>
            <a:r>
              <a:rPr sz="2000" dirty="0">
                <a:latin typeface="Arial"/>
                <a:cs typeface="Arial"/>
              </a:rPr>
              <a:t>Astro (some </a:t>
            </a:r>
            <a:r>
              <a:rPr sz="2000" spc="-5" dirty="0">
                <a:latin typeface="Arial"/>
                <a:cs typeface="Arial"/>
              </a:rPr>
              <a:t>times </a:t>
            </a:r>
            <a:r>
              <a:rPr sz="2000" dirty="0">
                <a:latin typeface="Arial"/>
                <a:cs typeface="Arial"/>
              </a:rPr>
              <a:t>says </a:t>
            </a:r>
            <a:r>
              <a:rPr sz="2000" spc="-5" dirty="0">
                <a:latin typeface="Arial"/>
                <a:cs typeface="Arial"/>
              </a:rPr>
              <a:t>no </a:t>
            </a:r>
            <a:r>
              <a:rPr sz="2000" dirty="0">
                <a:latin typeface="Arial"/>
                <a:cs typeface="Arial"/>
              </a:rPr>
              <a:t>code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name)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1.1 Bender </a:t>
            </a:r>
            <a:r>
              <a:rPr sz="2000" dirty="0">
                <a:latin typeface="Arial"/>
                <a:cs typeface="Arial"/>
              </a:rPr>
              <a:t>(Some times say “Petit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four”)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1.5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Cupcake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1.6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Donut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2.x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Eclair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2.2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Froyo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2.3.x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Gingerbread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3.x.x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Honeycomb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4.0.x </a:t>
            </a:r>
            <a:r>
              <a:rPr sz="2000" dirty="0">
                <a:latin typeface="Arial"/>
                <a:cs typeface="Arial"/>
              </a:rPr>
              <a:t>Ice Cream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Sandwitch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4.1.x, 4.2.x and 4.3.x </a:t>
            </a:r>
            <a:r>
              <a:rPr sz="2000" dirty="0">
                <a:latin typeface="Arial"/>
                <a:cs typeface="Arial"/>
              </a:rPr>
              <a:t>Jelly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Bean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4.4.x </a:t>
            </a:r>
            <a:r>
              <a:rPr sz="2000" dirty="0">
                <a:latin typeface="Arial"/>
                <a:cs typeface="Arial"/>
              </a:rPr>
              <a:t>KitKat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and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5.x.x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Lollipop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359F584-BB75-45B0-9397-D3B11E2A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0" y="4535946"/>
            <a:ext cx="3045813" cy="1846659"/>
          </a:xfrm>
        </p:spPr>
        <p:txBody>
          <a:bodyPr/>
          <a:lstStyle/>
          <a:p>
            <a:r>
              <a:rPr lang="en-IN" spc="-5" dirty="0"/>
              <a:t>- </a:t>
            </a:r>
            <a:r>
              <a:rPr lang="en-IN" sz="2000" spc="-5" dirty="0">
                <a:latin typeface="Arial"/>
                <a:cs typeface="Arial"/>
              </a:rPr>
              <a:t>6.0</a:t>
            </a:r>
            <a:r>
              <a:rPr lang="en-IN" sz="2000" spc="-25" dirty="0">
                <a:latin typeface="Arial"/>
                <a:cs typeface="Arial"/>
              </a:rPr>
              <a:t> </a:t>
            </a:r>
            <a:r>
              <a:rPr lang="en-IN" sz="2000" dirty="0" err="1">
                <a:latin typeface="Arial"/>
                <a:cs typeface="Arial"/>
              </a:rPr>
              <a:t>MarshMallow</a:t>
            </a:r>
            <a:endParaRPr lang="en-IN" sz="2000" dirty="0">
              <a:latin typeface="Arial"/>
              <a:cs typeface="Arial"/>
            </a:endParaRPr>
          </a:p>
          <a:p>
            <a:r>
              <a:rPr lang="en-IN" sz="2000" dirty="0">
                <a:latin typeface="Arial"/>
                <a:cs typeface="Arial"/>
              </a:rPr>
              <a:t>- 7.0 Nougat</a:t>
            </a:r>
          </a:p>
          <a:p>
            <a:r>
              <a:rPr lang="en-IN" dirty="0"/>
              <a:t>- </a:t>
            </a:r>
            <a:r>
              <a:rPr lang="en-IN" sz="2000" dirty="0">
                <a:latin typeface="Arial"/>
                <a:cs typeface="Arial"/>
              </a:rPr>
              <a:t>8.0 Oreo</a:t>
            </a:r>
          </a:p>
          <a:p>
            <a:r>
              <a:rPr lang="en-IN" dirty="0"/>
              <a:t>- 9.0 Pie</a:t>
            </a:r>
          </a:p>
          <a:p>
            <a:r>
              <a:rPr lang="en-IN" sz="2000" dirty="0">
                <a:latin typeface="Arial"/>
                <a:cs typeface="Arial"/>
              </a:rPr>
              <a:t>- Android 10  - Sep, 2019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482925"/>
            <a:ext cx="67678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History </a:t>
            </a:r>
            <a:r>
              <a:rPr dirty="0"/>
              <a:t>of</a:t>
            </a:r>
            <a:r>
              <a:rPr spc="-25" dirty="0"/>
              <a:t> </a:t>
            </a:r>
            <a:r>
              <a:rPr spc="-5" dirty="0"/>
              <a:t>Android(con...)</a:t>
            </a:r>
          </a:p>
        </p:txBody>
      </p:sp>
      <p:sp>
        <p:nvSpPr>
          <p:cNvPr id="4" name="object 4"/>
          <p:cNvSpPr/>
          <p:nvPr/>
        </p:nvSpPr>
        <p:spPr>
          <a:xfrm>
            <a:off x="685800" y="1854997"/>
            <a:ext cx="6667500" cy="384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0" y="4953000"/>
            <a:ext cx="933450" cy="110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9476" y="482925"/>
            <a:ext cx="38455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Why</a:t>
            </a:r>
            <a:r>
              <a:rPr spc="-65" dirty="0"/>
              <a:t> </a:t>
            </a:r>
            <a:r>
              <a:rPr spc="-5" dirty="0"/>
              <a:t>Android?</a:t>
            </a:r>
          </a:p>
        </p:txBody>
      </p:sp>
      <p:sp>
        <p:nvSpPr>
          <p:cNvPr id="3" name="object 3"/>
          <p:cNvSpPr/>
          <p:nvPr/>
        </p:nvSpPr>
        <p:spPr>
          <a:xfrm>
            <a:off x="1600200" y="1524000"/>
            <a:ext cx="5791200" cy="4949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3170" y="482925"/>
            <a:ext cx="5679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</a:t>
            </a:r>
            <a:r>
              <a:rPr spc="-50"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497330"/>
            <a:ext cx="8074659" cy="482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985" indent="-34353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6235" algn="l"/>
              </a:tabLst>
            </a:pPr>
            <a:r>
              <a:rPr sz="2500" spc="-5" dirty="0">
                <a:latin typeface="Arial"/>
                <a:cs typeface="Arial"/>
              </a:rPr>
              <a:t>Android </a:t>
            </a:r>
            <a:r>
              <a:rPr sz="2500" spc="-10" dirty="0">
                <a:latin typeface="Arial"/>
                <a:cs typeface="Arial"/>
              </a:rPr>
              <a:t>applications are usually </a:t>
            </a:r>
            <a:r>
              <a:rPr sz="2500" spc="-5" dirty="0">
                <a:latin typeface="Arial"/>
                <a:cs typeface="Arial"/>
              </a:rPr>
              <a:t>developed in the 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Java  language </a:t>
            </a:r>
            <a:r>
              <a:rPr sz="2500" spc="-10" dirty="0">
                <a:solidFill>
                  <a:srgbClr val="FF0000"/>
                </a:solidFill>
                <a:latin typeface="Arial"/>
                <a:cs typeface="Arial"/>
              </a:rPr>
              <a:t>using 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the Android Software </a:t>
            </a:r>
            <a:r>
              <a:rPr sz="2500" spc="-10" dirty="0">
                <a:solidFill>
                  <a:srgbClr val="FF0000"/>
                </a:solidFill>
                <a:latin typeface="Arial"/>
                <a:cs typeface="Arial"/>
              </a:rPr>
              <a:t>Development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Kit</a:t>
            </a:r>
            <a:endParaRPr sz="2500" dirty="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356235" algn="l"/>
              </a:tabLst>
            </a:pPr>
            <a:r>
              <a:rPr sz="2500" spc="-5" dirty="0">
                <a:latin typeface="Arial"/>
                <a:cs typeface="Arial"/>
              </a:rPr>
              <a:t>Once developed, Android </a:t>
            </a:r>
            <a:r>
              <a:rPr sz="2500" spc="-10" dirty="0">
                <a:latin typeface="Arial"/>
                <a:cs typeface="Arial"/>
              </a:rPr>
              <a:t>applications </a:t>
            </a:r>
            <a:r>
              <a:rPr sz="2500" spc="-5" dirty="0">
                <a:latin typeface="Arial"/>
                <a:cs typeface="Arial"/>
              </a:rPr>
              <a:t>can be  packaged easily and sold out either through a store  such as </a:t>
            </a:r>
            <a:r>
              <a:rPr sz="2500" b="1" spc="-5" dirty="0">
                <a:solidFill>
                  <a:srgbClr val="FF0000"/>
                </a:solidFill>
                <a:latin typeface="Arial"/>
                <a:cs typeface="Arial"/>
              </a:rPr>
              <a:t>Google Play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sz="2500" b="1" dirty="0">
                <a:solidFill>
                  <a:srgbClr val="FF0000"/>
                </a:solidFill>
                <a:latin typeface="Arial"/>
                <a:cs typeface="Arial"/>
              </a:rPr>
              <a:t>SlideME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sz="2500" b="1" spc="-5" dirty="0">
                <a:solidFill>
                  <a:srgbClr val="FF0000"/>
                </a:solidFill>
                <a:latin typeface="Arial"/>
                <a:cs typeface="Arial"/>
              </a:rPr>
              <a:t>Opera Mobile </a:t>
            </a:r>
            <a:r>
              <a:rPr sz="2500" b="1" dirty="0">
                <a:solidFill>
                  <a:srgbClr val="FF0000"/>
                </a:solidFill>
                <a:latin typeface="Arial"/>
                <a:cs typeface="Arial"/>
              </a:rPr>
              <a:t>Store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,  </a:t>
            </a:r>
            <a:r>
              <a:rPr sz="2500" b="1" spc="-5" dirty="0">
                <a:solidFill>
                  <a:srgbClr val="FF0000"/>
                </a:solidFill>
                <a:latin typeface="Arial"/>
                <a:cs typeface="Arial"/>
              </a:rPr>
              <a:t>Mobango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sz="2500" b="1" spc="-5" dirty="0">
                <a:solidFill>
                  <a:srgbClr val="FF0000"/>
                </a:solidFill>
                <a:latin typeface="Arial"/>
                <a:cs typeface="Arial"/>
              </a:rPr>
              <a:t>F-droid 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and the </a:t>
            </a:r>
            <a:r>
              <a:rPr sz="2500" b="1" spc="-10" dirty="0">
                <a:solidFill>
                  <a:srgbClr val="FF0000"/>
                </a:solidFill>
                <a:latin typeface="Arial"/>
                <a:cs typeface="Arial"/>
              </a:rPr>
              <a:t>Amazon</a:t>
            </a:r>
            <a:r>
              <a:rPr sz="2500" b="1" spc="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Arial"/>
                <a:cs typeface="Arial"/>
              </a:rPr>
              <a:t>Appstore</a:t>
            </a:r>
            <a:r>
              <a:rPr sz="25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500" dirty="0">
              <a:latin typeface="Arial"/>
              <a:cs typeface="Arial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356235" algn="l"/>
              </a:tabLst>
            </a:pPr>
            <a:r>
              <a:rPr sz="2500" spc="-5" dirty="0">
                <a:latin typeface="Arial"/>
                <a:cs typeface="Arial"/>
              </a:rPr>
              <a:t>Android </a:t>
            </a:r>
            <a:r>
              <a:rPr sz="2500" spc="-10" dirty="0">
                <a:latin typeface="Arial"/>
                <a:cs typeface="Arial"/>
              </a:rPr>
              <a:t>powers hundreds </a:t>
            </a:r>
            <a:r>
              <a:rPr sz="2500" spc="-5" dirty="0">
                <a:latin typeface="Arial"/>
                <a:cs typeface="Arial"/>
              </a:rPr>
              <a:t>of millions of mobile devices  in more than 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190 countries </a:t>
            </a:r>
            <a:r>
              <a:rPr sz="2500" spc="-5" dirty="0">
                <a:latin typeface="Arial"/>
                <a:cs typeface="Arial"/>
              </a:rPr>
              <a:t>around the </a:t>
            </a:r>
            <a:r>
              <a:rPr sz="2500" spc="-10" dirty="0">
                <a:latin typeface="Arial"/>
                <a:cs typeface="Arial"/>
              </a:rPr>
              <a:t>world. </a:t>
            </a:r>
            <a:r>
              <a:rPr sz="2500" dirty="0">
                <a:latin typeface="Arial"/>
                <a:cs typeface="Arial"/>
              </a:rPr>
              <a:t>It's </a:t>
            </a:r>
            <a:r>
              <a:rPr sz="2500" spc="-5" dirty="0">
                <a:latin typeface="Arial"/>
                <a:cs typeface="Arial"/>
              </a:rPr>
              <a:t>the  largest installed </a:t>
            </a:r>
            <a:r>
              <a:rPr sz="2500" spc="-10" dirty="0">
                <a:latin typeface="Arial"/>
                <a:cs typeface="Arial"/>
              </a:rPr>
              <a:t>base </a:t>
            </a:r>
            <a:r>
              <a:rPr sz="2500" spc="-5" dirty="0">
                <a:latin typeface="Arial"/>
                <a:cs typeface="Arial"/>
              </a:rPr>
              <a:t>of any mobile </a:t>
            </a:r>
            <a:r>
              <a:rPr sz="2500" spc="-10" dirty="0">
                <a:latin typeface="Arial"/>
                <a:cs typeface="Arial"/>
              </a:rPr>
              <a:t>platform </a:t>
            </a:r>
            <a:r>
              <a:rPr sz="2500" dirty="0">
                <a:latin typeface="Arial"/>
                <a:cs typeface="Arial"/>
              </a:rPr>
              <a:t>and  </a:t>
            </a:r>
            <a:r>
              <a:rPr sz="2500" spc="-10" dirty="0">
                <a:latin typeface="Arial"/>
                <a:cs typeface="Arial"/>
              </a:rPr>
              <a:t>growing </a:t>
            </a:r>
            <a:r>
              <a:rPr sz="2500" spc="-5" dirty="0">
                <a:latin typeface="Arial"/>
                <a:cs typeface="Arial"/>
              </a:rPr>
              <a:t>fast.</a:t>
            </a:r>
            <a:endParaRPr sz="2500" dirty="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356235" algn="l"/>
              </a:tabLst>
            </a:pPr>
            <a:r>
              <a:rPr sz="2500" spc="-5" dirty="0">
                <a:latin typeface="Arial"/>
                <a:cs typeface="Arial"/>
              </a:rPr>
              <a:t>Every day more than 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1 million new Android </a:t>
            </a:r>
            <a:r>
              <a:rPr sz="2500" spc="-10" dirty="0">
                <a:solidFill>
                  <a:srgbClr val="FF0000"/>
                </a:solidFill>
                <a:latin typeface="Arial"/>
                <a:cs typeface="Arial"/>
              </a:rPr>
              <a:t>devices 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are </a:t>
            </a:r>
            <a:r>
              <a:rPr sz="2500" spc="-10" dirty="0">
                <a:latin typeface="Arial"/>
                <a:cs typeface="Arial"/>
              </a:rPr>
              <a:t>activated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worldwide.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47644"/>
            <a:ext cx="589788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17625" marR="5080" indent="-13049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Categories </a:t>
            </a:r>
            <a:r>
              <a:rPr dirty="0"/>
              <a:t>of</a:t>
            </a:r>
            <a:r>
              <a:rPr spc="-55" dirty="0"/>
              <a:t> </a:t>
            </a:r>
            <a:r>
              <a:rPr dirty="0"/>
              <a:t>Android  </a:t>
            </a:r>
            <a:r>
              <a:rPr spc="-5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1354"/>
            <a:ext cx="805942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There are many android </a:t>
            </a:r>
            <a:r>
              <a:rPr sz="3200" spc="-10" dirty="0">
                <a:latin typeface="Arial"/>
                <a:cs typeface="Arial"/>
              </a:rPr>
              <a:t>applications </a:t>
            </a:r>
            <a:r>
              <a:rPr sz="3200" dirty="0">
                <a:latin typeface="Arial"/>
                <a:cs typeface="Arial"/>
              </a:rPr>
              <a:t>in </a:t>
            </a:r>
            <a:r>
              <a:rPr sz="3200" spc="-5" dirty="0">
                <a:latin typeface="Arial"/>
                <a:cs typeface="Arial"/>
              </a:rPr>
              <a:t>the  </a:t>
            </a:r>
            <a:r>
              <a:rPr sz="3200" dirty="0">
                <a:latin typeface="Arial"/>
                <a:cs typeface="Arial"/>
              </a:rPr>
              <a:t>market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2819406"/>
            <a:ext cx="7391400" cy="3375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3858" y="482925"/>
            <a:ext cx="53384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Features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Android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1354"/>
            <a:ext cx="807466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Android is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powerful operating </a:t>
            </a:r>
            <a:r>
              <a:rPr sz="3200" dirty="0">
                <a:latin typeface="Arial"/>
                <a:cs typeface="Arial"/>
              </a:rPr>
              <a:t>system  </a:t>
            </a:r>
            <a:r>
              <a:rPr sz="3200" spc="-5" dirty="0">
                <a:latin typeface="Arial"/>
                <a:cs typeface="Arial"/>
              </a:rPr>
              <a:t>competing with Apple </a:t>
            </a:r>
            <a:r>
              <a:rPr lang="en-IN" sz="3200" spc="-5" dirty="0">
                <a:latin typeface="Arial"/>
                <a:cs typeface="Arial"/>
              </a:rPr>
              <a:t>iPhone</a:t>
            </a:r>
            <a:r>
              <a:rPr sz="3200" spc="-5" dirty="0">
                <a:latin typeface="Arial"/>
                <a:cs typeface="Arial"/>
              </a:rPr>
              <a:t> and supports  great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features.</a:t>
            </a:r>
            <a:endParaRPr sz="3200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393423"/>
              </p:ext>
            </p:extLst>
          </p:nvPr>
        </p:nvGraphicFramePr>
        <p:xfrm>
          <a:off x="374649" y="3402076"/>
          <a:ext cx="8458200" cy="2839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9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Features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7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Beautiful</a:t>
                      </a:r>
                      <a:r>
                        <a:rPr sz="24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UI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277620" algn="just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OS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basic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screen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provides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beautiful and intuitive user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interface.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Connectivity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just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GSM/EDGE, CDMA, 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EV-DO,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UMTS,</a:t>
                      </a:r>
                      <a:endParaRPr sz="2400" dirty="0">
                        <a:latin typeface="Arial"/>
                        <a:cs typeface="Arial"/>
                      </a:endParaRPr>
                    </a:p>
                    <a:p>
                      <a:pPr marL="92075" algn="just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Bluetooth,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Wi-Fi, </a:t>
                      </a:r>
                      <a:r>
                        <a:rPr sz="2400" spc="-50" dirty="0">
                          <a:latin typeface="Arial"/>
                          <a:cs typeface="Arial"/>
                        </a:rPr>
                        <a:t>LTE,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NFC and</a:t>
                      </a:r>
                      <a:r>
                        <a:rPr sz="24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WiMAX.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0515" algn="just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SQLite,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lightweight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relational database, is  used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data storage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purposes.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32023"/>
            <a:ext cx="732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Features </a:t>
            </a:r>
            <a:r>
              <a:rPr dirty="0"/>
              <a:t>of </a:t>
            </a:r>
            <a:r>
              <a:rPr spc="-5" dirty="0"/>
              <a:t>Android</a:t>
            </a:r>
            <a:r>
              <a:rPr spc="-40" dirty="0"/>
              <a:t> </a:t>
            </a:r>
            <a:r>
              <a:rPr dirty="0"/>
              <a:t>(con...)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843094"/>
              </p:ext>
            </p:extLst>
          </p:nvPr>
        </p:nvGraphicFramePr>
        <p:xfrm>
          <a:off x="222250" y="1274830"/>
          <a:ext cx="8763000" cy="5583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Features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Media</a:t>
                      </a:r>
                      <a:r>
                        <a:rPr sz="2400" spc="-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support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07695" algn="just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H.263, H.264, MPEG-4 </a:t>
                      </a:r>
                      <a:r>
                        <a:rPr sz="2400" spc="-110" dirty="0">
                          <a:latin typeface="Arial"/>
                          <a:cs typeface="Arial"/>
                        </a:rPr>
                        <a:t>SP,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AMR,</a:t>
                      </a:r>
                      <a:r>
                        <a:rPr sz="2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AMR-WB,  AAC, HE-AAC, AAC 5.1,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MP3, MIDI, Ogg  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Vorbis, 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WAV,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JPEG, PNG, </a:t>
                      </a:r>
                      <a:r>
                        <a:rPr sz="2400" spc="-65" dirty="0">
                          <a:latin typeface="Arial"/>
                          <a:cs typeface="Arial"/>
                        </a:rPr>
                        <a:t>GIF,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4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BMP</a:t>
                      </a: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Messaging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just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SMS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MMS</a:t>
                      </a: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8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2400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browser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96875" algn="just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Based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open-source 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WebKit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layout  engine,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coupled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with Chrome's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V8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JavaScript  engine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supporting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HTML5 and</a:t>
                      </a:r>
                      <a:r>
                        <a:rPr sz="24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CSS3.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Multi-touch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34010" algn="just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Android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has native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support for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multi-touch  which was initially made available in handsets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such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HTC</a:t>
                      </a:r>
                      <a:r>
                        <a:rPr sz="24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Hero.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88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Multi-tasking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578485" algn="just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User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can jump from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task to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another and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same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application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run  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simultaneously.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EF3E5-88B1-41E6-AB25-35145DF5E9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83DBF0-F5FB-4D32-ADE5-D91E4D1C3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1223"/>
            <a:ext cx="6134255" cy="918521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CC874D31-A253-4F65-8C35-87BA8BCF1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5586" y="1371600"/>
            <a:ext cx="8072827" cy="2757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Base stations </a:t>
            </a:r>
            <a:r>
              <a:rPr sz="2400" spc="-5" dirty="0">
                <a:latin typeface="Arial"/>
                <a:cs typeface="Arial"/>
              </a:rPr>
              <a:t>transmit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and receive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mobiles at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assigned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spectrum</a:t>
            </a: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Multiple base stations </a:t>
            </a:r>
            <a:r>
              <a:rPr sz="2000" dirty="0">
                <a:latin typeface="Arial"/>
                <a:cs typeface="Arial"/>
              </a:rPr>
              <a:t>use the same spectrum </a:t>
            </a: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service area of each base </a:t>
            </a:r>
            <a:r>
              <a:rPr sz="2400" dirty="0">
                <a:latin typeface="Arial"/>
                <a:cs typeface="Arial"/>
              </a:rPr>
              <a:t>station </a:t>
            </a:r>
            <a:r>
              <a:rPr sz="2400" spc="-5" dirty="0">
                <a:latin typeface="Arial"/>
                <a:cs typeface="Arial"/>
              </a:rPr>
              <a:t>is called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cell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Each mobile terminal is typically </a:t>
            </a:r>
            <a:r>
              <a:rPr sz="2400" dirty="0">
                <a:latin typeface="Arial"/>
                <a:cs typeface="Arial"/>
              </a:rPr>
              <a:t>served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‘closest’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base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stations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Handoff </a:t>
            </a:r>
            <a:r>
              <a:rPr sz="2000" spc="-5" dirty="0">
                <a:latin typeface="Arial"/>
                <a:cs typeface="Arial"/>
              </a:rPr>
              <a:t>when </a:t>
            </a:r>
            <a:r>
              <a:rPr sz="2000" dirty="0">
                <a:latin typeface="Arial"/>
                <a:cs typeface="Arial"/>
              </a:rPr>
              <a:t>terminals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move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B0522DD-8279-4BA9-A414-915BEC771BC3}"/>
              </a:ext>
            </a:extLst>
          </p:cNvPr>
          <p:cNvSpPr/>
          <p:nvPr/>
        </p:nvSpPr>
        <p:spPr>
          <a:xfrm>
            <a:off x="2371880" y="4191000"/>
            <a:ext cx="4219575" cy="2562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35618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71114"/>
            <a:ext cx="73240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Features of </a:t>
            </a:r>
            <a:r>
              <a:rPr spc="-5" dirty="0"/>
              <a:t>Android</a:t>
            </a:r>
            <a:r>
              <a:rPr spc="-80" dirty="0"/>
              <a:t> </a:t>
            </a:r>
            <a:r>
              <a:rPr dirty="0"/>
              <a:t>(con...)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274097"/>
              </p:ext>
            </p:extLst>
          </p:nvPr>
        </p:nvGraphicFramePr>
        <p:xfrm>
          <a:off x="222250" y="827156"/>
          <a:ext cx="8763000" cy="6261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9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Features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19">
                <a:tc>
                  <a:txBody>
                    <a:bodyPr/>
                    <a:lstStyle/>
                    <a:p>
                      <a:pPr marL="91440" marR="6978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4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siz</a:t>
                      </a:r>
                      <a:r>
                        <a:rPr sz="24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ble </a:t>
                      </a:r>
                      <a:r>
                        <a:rPr sz="2400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widgets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90855" algn="just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Widgets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are resizable,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users can expand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them to show more content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shrink them</a:t>
                      </a:r>
                      <a:r>
                        <a:rPr sz="2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  save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space</a:t>
                      </a: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 marR="6978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ea typeface="+mn-ea"/>
                          <a:cs typeface="Arial"/>
                        </a:rPr>
                        <a:t>Multi-  Language</a:t>
                      </a: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just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The use of more than one language</a:t>
                      </a:r>
                      <a:endParaRPr sz="24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72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GCM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71475" algn="just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Google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Cloud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Messaging (GCM)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service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lets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developers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send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short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message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data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 their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users on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Android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devices.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Wi-Fi</a:t>
                      </a:r>
                      <a:r>
                        <a:rPr sz="24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Direct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72440" algn="just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A technology that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lets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apps discover and</a:t>
                      </a:r>
                      <a:r>
                        <a:rPr sz="2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pair  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directly,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over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high-bandwidth peer-to-peer  connection.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87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Android</a:t>
                      </a:r>
                      <a:r>
                        <a:rPr sz="24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Beam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79475" algn="just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popular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NFC-based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technology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lets  users instantly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share,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just by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touching two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NFC-enabled phones</a:t>
                      </a:r>
                      <a:r>
                        <a:rPr sz="24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together.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0361" y="310636"/>
            <a:ext cx="580580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7110" marR="5080" indent="-2265045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What does it have </a:t>
            </a:r>
            <a:r>
              <a:rPr sz="3200" spc="-5" dirty="0"/>
              <a:t>that</a:t>
            </a:r>
            <a:r>
              <a:rPr sz="3200" spc="-130" dirty="0"/>
              <a:t> </a:t>
            </a:r>
            <a:r>
              <a:rPr sz="3200" dirty="0"/>
              <a:t>other’s  don’t?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1595445"/>
            <a:ext cx="7541261" cy="4321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500" spc="-5" dirty="0">
                <a:latin typeface="Arial"/>
                <a:cs typeface="Arial"/>
              </a:rPr>
              <a:t>Google Map</a:t>
            </a:r>
            <a:r>
              <a:rPr sz="250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Applications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500" spc="-5" dirty="0">
                <a:latin typeface="Arial"/>
                <a:cs typeface="Arial"/>
              </a:rPr>
              <a:t>Background Services and Applications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500" spc="-5" dirty="0">
                <a:latin typeface="Arial"/>
                <a:cs typeface="Arial"/>
              </a:rPr>
              <a:t>Shared Data and Inter-process</a:t>
            </a:r>
            <a:r>
              <a:rPr sz="2500" spc="40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communication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500" spc="-5" dirty="0">
                <a:latin typeface="Arial"/>
                <a:cs typeface="Arial"/>
              </a:rPr>
              <a:t>All Applications </a:t>
            </a:r>
            <a:r>
              <a:rPr sz="2500" spc="-10" dirty="0">
                <a:latin typeface="Arial"/>
                <a:cs typeface="Arial"/>
              </a:rPr>
              <a:t>are </a:t>
            </a:r>
            <a:r>
              <a:rPr sz="2500" spc="-5" dirty="0">
                <a:latin typeface="Arial"/>
                <a:cs typeface="Arial"/>
              </a:rPr>
              <a:t>created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Equal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500" spc="-5" dirty="0">
                <a:latin typeface="Arial"/>
                <a:cs typeface="Arial"/>
              </a:rPr>
              <a:t>P2P Inter-device Application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Messaging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500" spc="-5" dirty="0">
                <a:latin typeface="Arial"/>
                <a:cs typeface="Arial"/>
              </a:rPr>
              <a:t>MVC2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Architecture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4550" y="6273494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68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1809" y="152400"/>
            <a:ext cx="15805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MVC2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1748015"/>
            <a:ext cx="8684271" cy="4347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800" spc="-5" dirty="0">
                <a:latin typeface="Arial"/>
                <a:cs typeface="Arial"/>
              </a:rPr>
              <a:t>Commonly used for developing </a:t>
            </a:r>
            <a:r>
              <a:rPr lang="en-US" sz="2800" spc="-5" dirty="0">
                <a:latin typeface="Arial"/>
                <a:cs typeface="Arial"/>
                <a:hlinkClick r:id="rId2" tooltip="User interfa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interfaces</a:t>
            </a:r>
            <a:r>
              <a:rPr lang="en-US" sz="2800" spc="-5" dirty="0">
                <a:latin typeface="Arial"/>
                <a:cs typeface="Arial"/>
              </a:rPr>
              <a:t> that divides the related program logic into three interconnected elements.  </a:t>
            </a:r>
          </a:p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800" spc="-5" dirty="0">
                <a:latin typeface="Arial"/>
                <a:cs typeface="Arial"/>
              </a:rPr>
              <a:t>To separate internal representations of information from the ways information is presented to and accepted from the user.</a:t>
            </a:r>
          </a:p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goal of the </a:t>
            </a:r>
            <a:r>
              <a:rPr sz="2800" dirty="0">
                <a:latin typeface="Arial"/>
                <a:cs typeface="Arial"/>
              </a:rPr>
              <a:t>MVC </a:t>
            </a:r>
            <a:r>
              <a:rPr sz="2800" spc="-5" dirty="0">
                <a:latin typeface="Arial"/>
                <a:cs typeface="Arial"/>
              </a:rPr>
              <a:t>design pattern is </a:t>
            </a:r>
            <a:r>
              <a:rPr sz="2800" dirty="0">
                <a:latin typeface="Arial"/>
                <a:cs typeface="Arial"/>
              </a:rPr>
              <a:t>to  separate the </a:t>
            </a:r>
            <a:r>
              <a:rPr sz="2800" spc="-5" dirty="0">
                <a:latin typeface="Arial"/>
                <a:cs typeface="Arial"/>
              </a:rPr>
              <a:t>application object (model)  </a:t>
            </a:r>
            <a:r>
              <a:rPr sz="2800" dirty="0">
                <a:latin typeface="Arial"/>
                <a:cs typeface="Arial"/>
              </a:rPr>
              <a:t>from the </a:t>
            </a:r>
            <a:r>
              <a:rPr sz="2800" spc="-5" dirty="0">
                <a:latin typeface="Arial"/>
                <a:cs typeface="Arial"/>
              </a:rPr>
              <a:t>way it </a:t>
            </a:r>
            <a:r>
              <a:rPr sz="2800" spc="-10" dirty="0">
                <a:latin typeface="Arial"/>
                <a:cs typeface="Arial"/>
              </a:rPr>
              <a:t>is </a:t>
            </a:r>
            <a:r>
              <a:rPr sz="2800" spc="-5" dirty="0">
                <a:latin typeface="Arial"/>
                <a:cs typeface="Arial"/>
              </a:rPr>
              <a:t>represented </a:t>
            </a:r>
            <a:r>
              <a:rPr sz="2800" dirty="0">
                <a:latin typeface="Arial"/>
                <a:cs typeface="Arial"/>
              </a:rPr>
              <a:t>to the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user  (view) </a:t>
            </a:r>
            <a:r>
              <a:rPr sz="2800" dirty="0">
                <a:latin typeface="Arial"/>
                <a:cs typeface="Arial"/>
              </a:rPr>
              <a:t>from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way in </a:t>
            </a:r>
            <a:r>
              <a:rPr sz="2800" spc="-5" dirty="0">
                <a:latin typeface="Arial"/>
                <a:cs typeface="Arial"/>
              </a:rPr>
              <a:t>which the user  controls it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(controller).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6" y="6303079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71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0642" y="381000"/>
            <a:ext cx="39427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5.</a:t>
            </a:r>
            <a:r>
              <a:rPr spc="-60" dirty="0"/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371600"/>
            <a:ext cx="91440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6" y="627348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72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8618" y="147639"/>
            <a:ext cx="536702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6475" marR="5080" indent="-9944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 </a:t>
            </a:r>
            <a:r>
              <a:rPr dirty="0"/>
              <a:t>S/W Stack</a:t>
            </a:r>
            <a:r>
              <a:rPr spc="-75" dirty="0"/>
              <a:t> </a:t>
            </a:r>
            <a:r>
              <a:rPr dirty="0"/>
              <a:t>-  </a:t>
            </a:r>
            <a:r>
              <a:rPr spc="-5" dirty="0"/>
              <a:t>Applications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8730" y="2664402"/>
            <a:ext cx="6165850" cy="339344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595"/>
              </a:spcBef>
              <a:buChar char="•"/>
              <a:tabLst>
                <a:tab pos="304800" algn="l"/>
                <a:tab pos="305435" algn="l"/>
              </a:tabLst>
            </a:pPr>
            <a:r>
              <a:rPr sz="2000" spc="-5" dirty="0">
                <a:latin typeface="Arial"/>
                <a:cs typeface="Arial"/>
              </a:rPr>
              <a:t>Android provides </a:t>
            </a:r>
            <a:r>
              <a:rPr sz="2000" dirty="0">
                <a:latin typeface="Arial"/>
                <a:cs typeface="Arial"/>
              </a:rPr>
              <a:t>a set of core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2000" spc="-5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812165" lvl="1" indent="-343535">
              <a:lnSpc>
                <a:spcPct val="100000"/>
              </a:lnSpc>
              <a:spcBef>
                <a:spcPts val="440"/>
              </a:spcBef>
              <a:buFont typeface="Wingdings"/>
              <a:buChar char="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Email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  <a:p>
            <a:pPr marL="812165" lvl="1" indent="-343535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812165" algn="l"/>
                <a:tab pos="812800" algn="l"/>
              </a:tabLst>
            </a:pPr>
            <a:r>
              <a:rPr sz="1800" dirty="0">
                <a:latin typeface="Arial"/>
                <a:cs typeface="Arial"/>
              </a:rPr>
              <a:t>SMS</a:t>
            </a:r>
            <a:r>
              <a:rPr sz="1800" spc="-5" dirty="0">
                <a:latin typeface="Arial"/>
                <a:cs typeface="Arial"/>
              </a:rPr>
              <a:t> Program</a:t>
            </a:r>
            <a:endParaRPr sz="1800">
              <a:latin typeface="Arial"/>
              <a:cs typeface="Arial"/>
            </a:endParaRPr>
          </a:p>
          <a:p>
            <a:pPr marL="812165" lvl="1" indent="-343535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812165" algn="l"/>
                <a:tab pos="812800" algn="l"/>
              </a:tabLst>
            </a:pPr>
            <a:r>
              <a:rPr sz="1800" spc="-10" dirty="0">
                <a:latin typeface="Arial"/>
                <a:cs typeface="Arial"/>
              </a:rPr>
              <a:t>Calendar</a:t>
            </a:r>
            <a:endParaRPr sz="1800">
              <a:latin typeface="Arial"/>
              <a:cs typeface="Arial"/>
            </a:endParaRPr>
          </a:p>
          <a:p>
            <a:pPr marL="812165" lvl="1" indent="-343535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  <a:p>
            <a:pPr marL="812165" lvl="1" indent="-343535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812165" algn="l"/>
                <a:tab pos="812800" algn="l"/>
              </a:tabLst>
            </a:pPr>
            <a:r>
              <a:rPr sz="1800" spc="-10" dirty="0">
                <a:latin typeface="Arial"/>
                <a:cs typeface="Arial"/>
              </a:rPr>
              <a:t>Browser</a:t>
            </a:r>
            <a:endParaRPr sz="1800">
              <a:latin typeface="Arial"/>
              <a:cs typeface="Arial"/>
            </a:endParaRPr>
          </a:p>
          <a:p>
            <a:pPr marL="812165" lvl="1" indent="-343535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812165" algn="l"/>
                <a:tab pos="812800" algn="l"/>
              </a:tabLst>
            </a:pPr>
            <a:r>
              <a:rPr sz="1800" spc="-5" dirty="0">
                <a:latin typeface="Arial"/>
                <a:cs typeface="Arial"/>
              </a:rPr>
              <a:t>Contacts</a:t>
            </a:r>
            <a:endParaRPr sz="1800">
              <a:latin typeface="Arial"/>
              <a:cs typeface="Arial"/>
            </a:endParaRPr>
          </a:p>
          <a:p>
            <a:pPr marL="812165" lvl="1" indent="-343535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812165" algn="l"/>
                <a:tab pos="812800" algn="l"/>
              </a:tabLst>
            </a:pPr>
            <a:r>
              <a:rPr sz="1800" dirty="0">
                <a:latin typeface="Arial"/>
                <a:cs typeface="Arial"/>
              </a:rPr>
              <a:t>Etc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Wingdings"/>
              <a:buChar char=""/>
            </a:pPr>
            <a:endParaRPr sz="2650">
              <a:latin typeface="Times New Roman"/>
              <a:cs typeface="Times New Roman"/>
            </a:endParaRPr>
          </a:p>
          <a:p>
            <a:pPr marL="304800" indent="-292735">
              <a:lnSpc>
                <a:spcPct val="100000"/>
              </a:lnSpc>
              <a:spcBef>
                <a:spcPts val="5"/>
              </a:spcBef>
              <a:buChar char="•"/>
              <a:tabLst>
                <a:tab pos="304800" algn="l"/>
                <a:tab pos="305435" algn="l"/>
              </a:tabLst>
            </a:pPr>
            <a:r>
              <a:rPr sz="2000" dirty="0">
                <a:latin typeface="Arial"/>
                <a:cs typeface="Arial"/>
              </a:rPr>
              <a:t>All </a:t>
            </a:r>
            <a:r>
              <a:rPr sz="2000" spc="-5" dirty="0">
                <a:latin typeface="Arial"/>
                <a:cs typeface="Arial"/>
              </a:rPr>
              <a:t>applications </a:t>
            </a:r>
            <a:r>
              <a:rPr sz="2000" dirty="0">
                <a:latin typeface="Arial"/>
                <a:cs typeface="Arial"/>
              </a:rPr>
              <a:t>are </a:t>
            </a:r>
            <a:r>
              <a:rPr sz="2000" spc="-5" dirty="0">
                <a:latin typeface="Arial"/>
                <a:cs typeface="Arial"/>
              </a:rPr>
              <a:t>written using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Java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language</a:t>
            </a:r>
            <a:r>
              <a:rPr sz="2000" spc="-5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9200" y="1676400"/>
            <a:ext cx="6499219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6" y="627348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7994" y="147639"/>
            <a:ext cx="620585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 </a:t>
            </a:r>
            <a:r>
              <a:rPr dirty="0"/>
              <a:t>S/W Stack</a:t>
            </a:r>
            <a:r>
              <a:rPr spc="-40" dirty="0"/>
              <a:t> </a:t>
            </a:r>
            <a:r>
              <a:rPr dirty="0"/>
              <a:t>–</a:t>
            </a:r>
          </a:p>
          <a:p>
            <a:pPr algn="ctr">
              <a:lnSpc>
                <a:spcPct val="100000"/>
              </a:lnSpc>
            </a:pPr>
            <a:r>
              <a:rPr spc="-5" dirty="0"/>
              <a:t>Application</a:t>
            </a:r>
            <a:r>
              <a:rPr spc="-50" dirty="0"/>
              <a:t> </a:t>
            </a:r>
            <a:r>
              <a:rPr spc="-5" dirty="0"/>
              <a:t>Framework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019" y="3198309"/>
            <a:ext cx="8145145" cy="245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1198245" indent="-292735">
              <a:lnSpc>
                <a:spcPct val="100000"/>
              </a:lnSpc>
              <a:spcBef>
                <a:spcPts val="105"/>
              </a:spcBef>
              <a:buChar char="•"/>
              <a:tabLst>
                <a:tab pos="305435" algn="l"/>
              </a:tabLst>
            </a:pPr>
            <a:r>
              <a:rPr sz="3200" spc="-5" dirty="0">
                <a:latin typeface="Arial"/>
                <a:cs typeface="Arial"/>
              </a:rPr>
              <a:t>Enabling and simplifying the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reuse</a:t>
            </a:r>
            <a:r>
              <a:rPr sz="32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of  components</a:t>
            </a:r>
            <a:endParaRPr sz="3200" dirty="0">
              <a:latin typeface="Arial"/>
              <a:cs typeface="Arial"/>
            </a:endParaRPr>
          </a:p>
          <a:p>
            <a:pPr marL="812800" marR="5080" lvl="1" indent="-343535">
              <a:lnSpc>
                <a:spcPct val="100000"/>
              </a:lnSpc>
              <a:spcBef>
                <a:spcPts val="690"/>
              </a:spcBef>
              <a:buFont typeface="Wingdings"/>
              <a:buChar char=""/>
              <a:tabLst>
                <a:tab pos="813435" algn="l"/>
              </a:tabLst>
            </a:pPr>
            <a:r>
              <a:rPr sz="2800" spc="-5" dirty="0">
                <a:latin typeface="Arial"/>
                <a:cs typeface="Arial"/>
              </a:rPr>
              <a:t>Developers have full access to the same  </a:t>
            </a:r>
            <a:r>
              <a:rPr sz="2800" dirty="0">
                <a:latin typeface="Arial"/>
                <a:cs typeface="Arial"/>
              </a:rPr>
              <a:t>framework </a:t>
            </a:r>
            <a:r>
              <a:rPr sz="2800" spc="-5" dirty="0">
                <a:latin typeface="Arial"/>
                <a:cs typeface="Arial"/>
              </a:rPr>
              <a:t>APIs used by the </a:t>
            </a:r>
            <a:r>
              <a:rPr sz="2800" dirty="0">
                <a:latin typeface="Arial"/>
                <a:cs typeface="Arial"/>
              </a:rPr>
              <a:t>core</a:t>
            </a:r>
            <a:r>
              <a:rPr sz="2800" spc="-5" dirty="0">
                <a:latin typeface="Arial"/>
                <a:cs typeface="Arial"/>
              </a:rPr>
              <a:t> applications.</a:t>
            </a:r>
            <a:endParaRPr sz="28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675"/>
              </a:spcBef>
              <a:buFont typeface="Wingdings"/>
              <a:buChar char=""/>
              <a:tabLst>
                <a:tab pos="813435" algn="l"/>
              </a:tabLst>
            </a:pPr>
            <a:r>
              <a:rPr sz="2800" spc="-5" dirty="0">
                <a:latin typeface="Arial"/>
                <a:cs typeface="Arial"/>
              </a:rPr>
              <a:t>Users are allowed to replace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components.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6400" y="1752600"/>
            <a:ext cx="5867400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69799-B842-441C-B2EE-F8A224DB5F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76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57D67-ED3A-41AC-8530-8FC5F5085C53}"/>
              </a:ext>
            </a:extLst>
          </p:cNvPr>
          <p:cNvSpPr txBox="1"/>
          <p:nvPr/>
        </p:nvSpPr>
        <p:spPr>
          <a:xfrm>
            <a:off x="342899" y="874655"/>
            <a:ext cx="8458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Application Framework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Application Framework layer provides many higher-level services to applications in the form of Java classes. Application developers are allowed to make use of these services in their applications.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Android framework includes the following key services −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Activity Manager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− Controls all aspects of the application lifecycle and activity stack.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Content Providers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− Allows applications to publish and share data with other applications.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Resource Manager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− Provides access to non-code embedded resources such as strings, color settings and user interface layouts.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Notifications Manager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− Allows applications to display alerts and notifications to the user.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 System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− An extensible set of views used to create application user interfaces.</a:t>
            </a:r>
          </a:p>
        </p:txBody>
      </p:sp>
    </p:spTree>
    <p:extLst>
      <p:ext uri="{BB962C8B-B14F-4D97-AF65-F5344CB8AC3E}">
        <p14:creationId xmlns:p14="http://schemas.microsoft.com/office/powerpoint/2010/main" val="2421436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6" y="627348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74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9642" y="136641"/>
            <a:ext cx="605155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 </a:t>
            </a:r>
            <a:r>
              <a:rPr dirty="0"/>
              <a:t>S/W Stack</a:t>
            </a:r>
            <a:r>
              <a:rPr spc="-45" dirty="0"/>
              <a:t> </a:t>
            </a:r>
            <a:r>
              <a:rPr dirty="0"/>
              <a:t>–</a:t>
            </a:r>
          </a:p>
          <a:p>
            <a:pPr algn="ctr">
              <a:lnSpc>
                <a:spcPct val="100000"/>
              </a:lnSpc>
            </a:pPr>
            <a:r>
              <a:rPr dirty="0"/>
              <a:t>App </a:t>
            </a:r>
            <a:r>
              <a:rPr spc="-5" dirty="0"/>
              <a:t>Framework</a:t>
            </a:r>
            <a:r>
              <a:rPr spc="-70" dirty="0"/>
              <a:t> </a:t>
            </a:r>
            <a:r>
              <a:rPr dirty="0"/>
              <a:t>(Cont)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019" y="1620126"/>
            <a:ext cx="1921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105"/>
              </a:spcBef>
              <a:buChar char="•"/>
              <a:tabLst>
                <a:tab pos="305435" algn="l"/>
              </a:tabLst>
            </a:pPr>
            <a:r>
              <a:rPr sz="3200" spc="-5" dirty="0">
                <a:latin typeface="Arial"/>
                <a:cs typeface="Arial"/>
              </a:rPr>
              <a:t>Features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627039"/>
              </p:ext>
            </p:extLst>
          </p:nvPr>
        </p:nvGraphicFramePr>
        <p:xfrm>
          <a:off x="374649" y="2203450"/>
          <a:ext cx="8458834" cy="4114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867"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b="1" spc="-10" dirty="0">
                          <a:solidFill>
                            <a:srgbClr val="001F5F"/>
                          </a:solidFill>
                          <a:latin typeface="Verdana"/>
                          <a:cs typeface="Verdana"/>
                        </a:rPr>
                        <a:t>Feature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b="1" spc="-10" dirty="0">
                          <a:solidFill>
                            <a:srgbClr val="001F5F"/>
                          </a:solidFill>
                          <a:latin typeface="Verdana"/>
                          <a:cs typeface="Verdana"/>
                        </a:rPr>
                        <a:t>Role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355">
                <a:tc>
                  <a:txBody>
                    <a:bodyPr/>
                    <a:lstStyle/>
                    <a:p>
                      <a:pPr marL="411480" marR="402590" indent="13843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View  </a:t>
                      </a:r>
                      <a:r>
                        <a:rPr sz="1600" spc="-2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ys</a:t>
                      </a:r>
                      <a:r>
                        <a:rPr sz="1600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em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209040" algn="just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Used to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build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an application,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including lists, grids,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text  </a:t>
                      </a:r>
                      <a:r>
                        <a:rPr sz="1600" spc="-15" dirty="0">
                          <a:latin typeface="Verdana"/>
                          <a:cs typeface="Verdana"/>
                        </a:rPr>
                        <a:t>boxes,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buttons, and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embedded web</a:t>
                      </a:r>
                      <a:r>
                        <a:rPr sz="1600" spc="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browser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361">
                <a:tc>
                  <a:txBody>
                    <a:bodyPr/>
                    <a:lstStyle/>
                    <a:p>
                      <a:pPr marL="370840" marR="361950" indent="196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Content  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Pr</a:t>
                      </a:r>
                      <a:r>
                        <a:rPr sz="1600" spc="-1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vider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925955" algn="just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Verdana"/>
                          <a:cs typeface="Verdana"/>
                        </a:rPr>
                        <a:t>Enabling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applications to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access data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from other  applications or to share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their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own</a:t>
                      </a:r>
                      <a:r>
                        <a:rPr sz="1600" spc="10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data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496">
                <a:tc>
                  <a:txBody>
                    <a:bodyPr/>
                    <a:lstStyle/>
                    <a:p>
                      <a:pPr marL="352425" marR="319405" indent="-2476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600" spc="-1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ource 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Manager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68680" algn="just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Providing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access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to non-code resources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(localized strings,  graphics,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and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layout</a:t>
                      </a:r>
                      <a:r>
                        <a:rPr sz="1600" spc="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files)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328">
                <a:tc>
                  <a:txBody>
                    <a:bodyPr/>
                    <a:lstStyle/>
                    <a:p>
                      <a:pPr marL="352425" marR="207645" indent="-1358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ot</a:t>
                      </a:r>
                      <a:r>
                        <a:rPr sz="1600" spc="-1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fi</a:t>
                      </a:r>
                      <a:r>
                        <a:rPr sz="1600" spc="-1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at</a:t>
                      </a:r>
                      <a:r>
                        <a:rPr sz="1600" spc="-1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on </a:t>
                      </a:r>
                      <a:r>
                        <a:rPr sz="16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Manager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939165" algn="just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Verdana"/>
                          <a:cs typeface="Verdana"/>
                        </a:rPr>
                        <a:t>Enabling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all applications to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display customer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alerts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in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the 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status</a:t>
                      </a:r>
                      <a:r>
                        <a:rPr sz="1600" spc="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bar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389">
                <a:tc>
                  <a:txBody>
                    <a:bodyPr/>
                    <a:lstStyle/>
                    <a:p>
                      <a:pPr marL="41465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Activity</a:t>
                      </a:r>
                      <a:endParaRPr sz="1600">
                        <a:latin typeface="Verdana"/>
                        <a:cs typeface="Verdana"/>
                      </a:endParaRPr>
                    </a:p>
                    <a:p>
                      <a:pPr marL="3524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Manager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algn="just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Managing the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lifecycle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of applications and</a:t>
                      </a:r>
                      <a:r>
                        <a:rPr sz="1600" spc="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providing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  <a:p>
                      <a:pPr marL="91440" algn="just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a common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navigation</a:t>
                      </a:r>
                      <a:r>
                        <a:rPr sz="1600" spc="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5" dirty="0">
                          <a:latin typeface="Verdana"/>
                          <a:cs typeface="Verdana"/>
                        </a:rPr>
                        <a:t>back-stack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6FC0"/>
                      </a:solidFill>
                      <a:prstDash val="solid"/>
                    </a:lnL>
                    <a:lnR w="19050">
                      <a:solidFill>
                        <a:srgbClr val="006FC0"/>
                      </a:solidFill>
                      <a:prstDash val="solid"/>
                    </a:lnR>
                    <a:lnT w="19050">
                      <a:solidFill>
                        <a:srgbClr val="006FC0"/>
                      </a:solidFill>
                      <a:prstDash val="solid"/>
                    </a:lnT>
                    <a:lnB w="19050">
                      <a:solidFill>
                        <a:srgbClr val="006F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514" y="482920"/>
            <a:ext cx="78873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 </a:t>
            </a:r>
            <a:r>
              <a:rPr dirty="0"/>
              <a:t>S/W Stack -</a:t>
            </a:r>
            <a:r>
              <a:rPr spc="-50" dirty="0"/>
              <a:t> </a:t>
            </a:r>
            <a:r>
              <a:rPr dirty="0"/>
              <a:t>Libraries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257810" indent="-292735">
              <a:lnSpc>
                <a:spcPct val="100000"/>
              </a:lnSpc>
              <a:spcBef>
                <a:spcPts val="105"/>
              </a:spcBef>
              <a:buChar char="•"/>
              <a:tabLst>
                <a:tab pos="381000" algn="l"/>
              </a:tabLst>
            </a:pPr>
            <a:r>
              <a:rPr sz="3200" spc="-5" dirty="0"/>
              <a:t>Including </a:t>
            </a:r>
            <a:r>
              <a:rPr sz="3200" dirty="0"/>
              <a:t>a set </a:t>
            </a:r>
            <a:r>
              <a:rPr sz="3200" spc="-10" dirty="0"/>
              <a:t>of </a:t>
            </a:r>
            <a:r>
              <a:rPr sz="3200" spc="-5" dirty="0">
                <a:solidFill>
                  <a:srgbClr val="FF0000"/>
                </a:solidFill>
              </a:rPr>
              <a:t>C/C++ libraries </a:t>
            </a:r>
            <a:r>
              <a:rPr sz="3200" spc="-5" dirty="0"/>
              <a:t>used by  components </a:t>
            </a:r>
            <a:r>
              <a:rPr sz="3200" dirty="0"/>
              <a:t>of </a:t>
            </a:r>
            <a:r>
              <a:rPr sz="3200" spc="-5" dirty="0"/>
              <a:t>the Android</a:t>
            </a:r>
            <a:r>
              <a:rPr sz="3200" spc="-65" dirty="0"/>
              <a:t> </a:t>
            </a:r>
            <a:r>
              <a:rPr sz="3200" dirty="0"/>
              <a:t>system</a:t>
            </a:r>
            <a:endParaRPr sz="3200"/>
          </a:p>
          <a:p>
            <a:pPr marL="431165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430530" algn="l"/>
                <a:tab pos="431800" algn="l"/>
              </a:tabLst>
            </a:pPr>
            <a:r>
              <a:rPr sz="3200" spc="-5" dirty="0"/>
              <a:t>Interface through</a:t>
            </a:r>
            <a:r>
              <a:rPr sz="3200" spc="-45" dirty="0"/>
              <a:t> </a:t>
            </a:r>
            <a:r>
              <a:rPr sz="3200" dirty="0">
                <a:solidFill>
                  <a:srgbClr val="FF0000"/>
                </a:solidFill>
              </a:rPr>
              <a:t>Java</a:t>
            </a:r>
            <a:endParaRPr sz="3200"/>
          </a:p>
          <a:p>
            <a:pPr marL="431165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430530" algn="l"/>
                <a:tab pos="431800" algn="l"/>
              </a:tabLst>
            </a:pPr>
            <a:r>
              <a:rPr sz="3200" spc="-5" dirty="0"/>
              <a:t>Surface manager </a:t>
            </a:r>
            <a:r>
              <a:rPr sz="3200" dirty="0"/>
              <a:t>– </a:t>
            </a:r>
            <a:r>
              <a:rPr sz="3200" spc="-5" dirty="0"/>
              <a:t>Handling </a:t>
            </a:r>
            <a:r>
              <a:rPr sz="3200" dirty="0">
                <a:solidFill>
                  <a:srgbClr val="FF0000"/>
                </a:solidFill>
              </a:rPr>
              <a:t>UI</a:t>
            </a:r>
            <a:r>
              <a:rPr sz="3200" spc="-100" dirty="0">
                <a:solidFill>
                  <a:srgbClr val="FF0000"/>
                </a:solidFill>
              </a:rPr>
              <a:t> </a:t>
            </a:r>
            <a:r>
              <a:rPr sz="3200" spc="-5" dirty="0">
                <a:solidFill>
                  <a:srgbClr val="FF0000"/>
                </a:solidFill>
              </a:rPr>
              <a:t>Windows</a:t>
            </a:r>
            <a:endParaRPr sz="3200"/>
          </a:p>
          <a:p>
            <a:pPr marL="431165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430530" algn="l"/>
                <a:tab pos="431800" algn="l"/>
              </a:tabLst>
            </a:pPr>
            <a:r>
              <a:rPr sz="3200" dirty="0">
                <a:solidFill>
                  <a:srgbClr val="FF0000"/>
                </a:solidFill>
              </a:rPr>
              <a:t>2D </a:t>
            </a:r>
            <a:r>
              <a:rPr sz="3200" spc="-5" dirty="0">
                <a:solidFill>
                  <a:srgbClr val="FF0000"/>
                </a:solidFill>
              </a:rPr>
              <a:t>and </a:t>
            </a:r>
            <a:r>
              <a:rPr sz="3200" dirty="0">
                <a:solidFill>
                  <a:srgbClr val="FF0000"/>
                </a:solidFill>
              </a:rPr>
              <a:t>3D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spc="-10" dirty="0"/>
              <a:t>graphics</a:t>
            </a:r>
            <a:endParaRPr sz="3200"/>
          </a:p>
          <a:p>
            <a:pPr marL="431165" indent="-342900">
              <a:lnSpc>
                <a:spcPts val="3700"/>
              </a:lnSpc>
              <a:spcBef>
                <a:spcPts val="770"/>
              </a:spcBef>
              <a:buChar char="•"/>
              <a:tabLst>
                <a:tab pos="430530" algn="l"/>
                <a:tab pos="431165" algn="l"/>
              </a:tabLst>
            </a:pPr>
            <a:r>
              <a:rPr sz="3200" spc="-5" dirty="0"/>
              <a:t>Media codes, </a:t>
            </a:r>
            <a:r>
              <a:rPr sz="3200" spc="-5" dirty="0">
                <a:solidFill>
                  <a:srgbClr val="FF0000"/>
                </a:solidFill>
              </a:rPr>
              <a:t>SQLite</a:t>
            </a:r>
            <a:r>
              <a:rPr sz="3200" spc="-5" dirty="0"/>
              <a:t>, Browser</a:t>
            </a:r>
            <a:r>
              <a:rPr sz="3200" spc="-40" dirty="0"/>
              <a:t> </a:t>
            </a:r>
            <a:r>
              <a:rPr sz="3200" spc="-10" dirty="0"/>
              <a:t>engine</a:t>
            </a:r>
            <a:endParaRPr sz="3200"/>
          </a:p>
          <a:p>
            <a:pPr marL="75565" marR="5080" algn="r">
              <a:lnSpc>
                <a:spcPts val="1540"/>
              </a:lnSpc>
            </a:pPr>
            <a:r>
              <a:rPr sz="1400" spc="-5" dirty="0"/>
              <a:t>75</a:t>
            </a:r>
            <a:endParaRPr sz="1400"/>
          </a:p>
        </p:txBody>
      </p:sp>
      <p:sp>
        <p:nvSpPr>
          <p:cNvPr id="4" name="object 4"/>
          <p:cNvSpPr/>
          <p:nvPr/>
        </p:nvSpPr>
        <p:spPr>
          <a:xfrm>
            <a:off x="2447925" y="1447806"/>
            <a:ext cx="3571859" cy="1408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6" y="627348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76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998" y="482920"/>
            <a:ext cx="77603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 </a:t>
            </a:r>
            <a:r>
              <a:rPr dirty="0"/>
              <a:t>S/W Stack -</a:t>
            </a:r>
            <a:r>
              <a:rPr spc="-50" dirty="0"/>
              <a:t> </a:t>
            </a:r>
            <a:r>
              <a:rPr spc="-5" dirty="0"/>
              <a:t>Runtime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8823" y="1519687"/>
            <a:ext cx="7970520" cy="4264660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Core</a:t>
            </a:r>
            <a:r>
              <a:rPr sz="32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Libraries</a:t>
            </a:r>
            <a:endParaRPr sz="3200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SzPct val="96428"/>
              <a:buFont typeface="Wingdings"/>
              <a:buChar char="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Providing most of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functionality available </a:t>
            </a:r>
            <a:r>
              <a:rPr sz="2800" spc="-10" dirty="0">
                <a:latin typeface="Arial"/>
                <a:cs typeface="Arial"/>
              </a:rPr>
              <a:t>in  </a:t>
            </a:r>
            <a:r>
              <a:rPr sz="2800" spc="-5" dirty="0">
                <a:latin typeface="Arial"/>
                <a:cs typeface="Arial"/>
              </a:rPr>
              <a:t>the core libraries of the Java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language</a:t>
            </a:r>
            <a:endParaRPr sz="28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"/>
              <a:tabLst>
                <a:tab pos="756920" algn="l"/>
              </a:tabLst>
            </a:pP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APIs</a:t>
            </a:r>
            <a:endParaRPr sz="2800" dirty="0">
              <a:latin typeface="Arial"/>
              <a:cs typeface="Arial"/>
            </a:endParaRPr>
          </a:p>
          <a:p>
            <a:pPr marL="1169670" lvl="2" indent="-243204">
              <a:lnSpc>
                <a:spcPct val="100000"/>
              </a:lnSpc>
              <a:spcBef>
                <a:spcPts val="595"/>
              </a:spcBef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Structures</a:t>
            </a:r>
            <a:endParaRPr sz="2400" dirty="0">
              <a:latin typeface="Arial"/>
              <a:cs typeface="Arial"/>
            </a:endParaRPr>
          </a:p>
          <a:p>
            <a:pPr marL="1169670" lvl="2" indent="-243204">
              <a:lnSpc>
                <a:spcPct val="100000"/>
              </a:lnSpc>
              <a:spcBef>
                <a:spcPts val="575"/>
              </a:spcBef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spc="-10" dirty="0">
                <a:latin typeface="Arial"/>
                <a:cs typeface="Arial"/>
              </a:rPr>
              <a:t>Utilities</a:t>
            </a:r>
            <a:endParaRPr sz="2400" dirty="0">
              <a:latin typeface="Arial"/>
              <a:cs typeface="Arial"/>
            </a:endParaRPr>
          </a:p>
          <a:p>
            <a:pPr marL="1169670" lvl="2" indent="-243204">
              <a:lnSpc>
                <a:spcPct val="100000"/>
              </a:lnSpc>
              <a:spcBef>
                <a:spcPts val="575"/>
              </a:spcBef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spc="-5" dirty="0">
                <a:latin typeface="Arial"/>
                <a:cs typeface="Arial"/>
              </a:rPr>
              <a:t>File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Access</a:t>
            </a:r>
            <a:endParaRPr sz="2400" dirty="0">
              <a:latin typeface="Arial"/>
              <a:cs typeface="Arial"/>
            </a:endParaRPr>
          </a:p>
          <a:p>
            <a:pPr marL="1169670" lvl="2" indent="-243204">
              <a:lnSpc>
                <a:spcPct val="100000"/>
              </a:lnSpc>
              <a:spcBef>
                <a:spcPts val="580"/>
              </a:spcBef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spc="-5" dirty="0">
                <a:latin typeface="Arial"/>
                <a:cs typeface="Arial"/>
              </a:rPr>
              <a:t>Network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Access</a:t>
            </a:r>
            <a:endParaRPr sz="2400" dirty="0">
              <a:latin typeface="Arial"/>
              <a:cs typeface="Arial"/>
            </a:endParaRPr>
          </a:p>
          <a:p>
            <a:pPr marL="1169670" lvl="2" indent="-243204">
              <a:lnSpc>
                <a:spcPct val="100000"/>
              </a:lnSpc>
              <a:spcBef>
                <a:spcPts val="575"/>
              </a:spcBef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spc="-5" dirty="0">
                <a:latin typeface="Arial"/>
                <a:cs typeface="Arial"/>
              </a:rPr>
              <a:t>Graphics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38800" y="3886200"/>
            <a:ext cx="2619375" cy="1247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E029D-23DF-4703-8763-A7E70B970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C1264-C0EC-4131-94B8-A7765B79BD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2F5A874-1082-4D07-A16F-97CF8A33B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586" y="1126827"/>
            <a:ext cx="7859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Cellular Network</a:t>
            </a:r>
            <a:r>
              <a:rPr spc="-20" dirty="0"/>
              <a:t> </a:t>
            </a:r>
            <a:r>
              <a:rPr dirty="0"/>
              <a:t>Generations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870CDAD-DB38-499E-BC33-2B170DB12D92}"/>
              </a:ext>
            </a:extLst>
          </p:cNvPr>
          <p:cNvSpPr txBox="1"/>
          <p:nvPr/>
        </p:nvSpPr>
        <p:spPr>
          <a:xfrm>
            <a:off x="557357" y="2057400"/>
            <a:ext cx="7882255" cy="46596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Arial"/>
                <a:cs typeface="Arial"/>
              </a:rPr>
              <a:t>It is useful to think of cellular Network/telephony  in terms of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generations</a:t>
            </a:r>
            <a:r>
              <a:rPr sz="2800" dirty="0">
                <a:latin typeface="Arial"/>
                <a:cs typeface="Arial"/>
              </a:rPr>
              <a:t>:</a:t>
            </a: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–"/>
              <a:tabLst>
                <a:tab pos="756920" algn="l"/>
                <a:tab pos="1415415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0G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Arial"/>
                <a:cs typeface="Arial"/>
              </a:rPr>
              <a:t>Briefcase-size </a:t>
            </a:r>
            <a:r>
              <a:rPr sz="2400" spc="-5" dirty="0">
                <a:latin typeface="Arial"/>
                <a:cs typeface="Arial"/>
              </a:rPr>
              <a:t>mobile </a:t>
            </a:r>
            <a:r>
              <a:rPr sz="2400" dirty="0">
                <a:latin typeface="Arial"/>
                <a:cs typeface="Arial"/>
              </a:rPr>
              <a:t>radio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telephones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  <a:tab pos="141605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1G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5" dirty="0">
                <a:latin typeface="Arial"/>
                <a:cs typeface="Arial"/>
              </a:rPr>
              <a:t>Analog </a:t>
            </a:r>
            <a:r>
              <a:rPr sz="2400" spc="-5" dirty="0">
                <a:latin typeface="Arial"/>
                <a:cs typeface="Arial"/>
              </a:rPr>
              <a:t>cellular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telephony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  <a:tab pos="141605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2G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5" dirty="0">
                <a:latin typeface="Arial"/>
                <a:cs typeface="Arial"/>
              </a:rPr>
              <a:t>Digital </a:t>
            </a:r>
            <a:r>
              <a:rPr sz="2400" spc="-5" dirty="0">
                <a:latin typeface="Arial"/>
                <a:cs typeface="Arial"/>
              </a:rPr>
              <a:t>cellular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telephony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  <a:tab pos="141605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3G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5" dirty="0">
                <a:latin typeface="Arial"/>
                <a:cs typeface="Arial"/>
              </a:rPr>
              <a:t>High-speed </a:t>
            </a:r>
            <a:r>
              <a:rPr sz="2400" spc="-5" dirty="0">
                <a:latin typeface="Arial"/>
                <a:cs typeface="Arial"/>
              </a:rPr>
              <a:t>digital cellular telephony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(including</a:t>
            </a:r>
            <a:endParaRPr sz="2400" dirty="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400" i="1" spc="-5" dirty="0">
                <a:latin typeface="Arial"/>
                <a:cs typeface="Arial"/>
              </a:rPr>
              <a:t>video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telephony</a:t>
            </a:r>
            <a:r>
              <a:rPr sz="2400" spc="-5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756285" marR="156210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  <a:tab pos="1415415" algn="l"/>
              </a:tabLst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4G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-5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Arial"/>
                <a:cs typeface="Arial"/>
              </a:rPr>
              <a:t>IP-based “anytime, anywhere” voice, data, and  multimedia telephony at </a:t>
            </a:r>
            <a:r>
              <a:rPr sz="2400" i="1" dirty="0">
                <a:latin typeface="Arial"/>
                <a:cs typeface="Arial"/>
              </a:rPr>
              <a:t>faster </a:t>
            </a:r>
            <a:r>
              <a:rPr sz="2400" spc="-5" dirty="0">
                <a:latin typeface="Arial"/>
                <a:cs typeface="Arial"/>
              </a:rPr>
              <a:t>data rates </a:t>
            </a:r>
            <a:r>
              <a:rPr sz="2400" dirty="0">
                <a:latin typeface="Arial"/>
                <a:cs typeface="Arial"/>
              </a:rPr>
              <a:t>than </a:t>
            </a:r>
            <a:r>
              <a:rPr sz="2400" spc="-5" dirty="0">
                <a:latin typeface="Arial"/>
                <a:cs typeface="Arial"/>
              </a:rPr>
              <a:t>3G  </a:t>
            </a:r>
            <a:endParaRPr lang="en-IN" sz="2400" spc="-5" dirty="0">
              <a:latin typeface="Arial"/>
              <a:cs typeface="Arial"/>
            </a:endParaRPr>
          </a:p>
          <a:p>
            <a:pPr marL="756285" marR="156210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  <a:tab pos="1415415" algn="l"/>
              </a:tabLst>
            </a:pPr>
            <a:r>
              <a:rPr lang="en-IN" sz="2400" spc="-5" dirty="0">
                <a:solidFill>
                  <a:srgbClr val="FF0000"/>
                </a:solidFill>
                <a:latin typeface="Arial"/>
                <a:cs typeface="Arial"/>
              </a:rPr>
              <a:t>5G : </a:t>
            </a:r>
            <a:r>
              <a:rPr lang="en-US" sz="2400" spc="-5" dirty="0">
                <a:solidFill>
                  <a:srgbClr val="222222"/>
                </a:solidFill>
                <a:latin typeface="arial" panose="020B0604020202020204" pitchFamily="34" charset="0"/>
                <a:cs typeface="Arial"/>
              </a:rPr>
              <a:t>E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xponentially faster download and upload speeds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58790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6" y="627348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77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514" y="147639"/>
            <a:ext cx="7887334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20390" marR="5080" indent="-31083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 </a:t>
            </a:r>
            <a:r>
              <a:rPr dirty="0"/>
              <a:t>S/W Stack – </a:t>
            </a:r>
            <a:r>
              <a:rPr spc="-5" dirty="0"/>
              <a:t>Runtime  (Cont)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023" y="1519687"/>
            <a:ext cx="7977505" cy="367728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Dalvik Virtual</a:t>
            </a:r>
            <a:r>
              <a:rPr sz="32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Machine</a:t>
            </a:r>
            <a:endParaRPr sz="3200">
              <a:latin typeface="Arial"/>
              <a:cs typeface="Arial"/>
            </a:endParaRPr>
          </a:p>
          <a:p>
            <a:pPr marL="756285" marR="1196975" lvl="1" indent="-287020">
              <a:lnSpc>
                <a:spcPct val="100000"/>
              </a:lnSpc>
              <a:spcBef>
                <a:spcPts val="690"/>
              </a:spcBef>
              <a:buSzPct val="96428"/>
              <a:buFont typeface="Wingdings"/>
              <a:buChar char="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Providing environment on which every  Android application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runs</a:t>
            </a:r>
            <a:endParaRPr sz="2800">
              <a:latin typeface="Arial"/>
              <a:cs typeface="Arial"/>
            </a:endParaRPr>
          </a:p>
          <a:p>
            <a:pPr marL="1155700" marR="156210" lvl="2" indent="-228600">
              <a:lnSpc>
                <a:spcPct val="100000"/>
              </a:lnSpc>
              <a:spcBef>
                <a:spcPts val="590"/>
              </a:spcBef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spc="-5" dirty="0">
                <a:latin typeface="Arial"/>
                <a:cs typeface="Arial"/>
              </a:rPr>
              <a:t>Each Android application </a:t>
            </a:r>
            <a:r>
              <a:rPr sz="2400" dirty="0">
                <a:latin typeface="Arial"/>
                <a:cs typeface="Arial"/>
              </a:rPr>
              <a:t>runs </a:t>
            </a:r>
            <a:r>
              <a:rPr sz="2400" spc="-5" dirty="0">
                <a:latin typeface="Arial"/>
                <a:cs typeface="Arial"/>
              </a:rPr>
              <a:t>in its own process,  with its own instance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Dalvik</a:t>
            </a:r>
            <a:r>
              <a:rPr sz="24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VM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580"/>
              </a:spcBef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spc="-10" dirty="0">
                <a:latin typeface="Arial"/>
                <a:cs typeface="Arial"/>
              </a:rPr>
              <a:t>Dalvik </a:t>
            </a:r>
            <a:r>
              <a:rPr sz="2400" spc="-5" dirty="0">
                <a:latin typeface="Arial"/>
                <a:cs typeface="Arial"/>
              </a:rPr>
              <a:t>has been written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device </a:t>
            </a:r>
            <a:r>
              <a:rPr sz="2400" dirty="0">
                <a:latin typeface="Arial"/>
                <a:cs typeface="Arial"/>
              </a:rPr>
              <a:t>can run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multiple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VMs</a:t>
            </a:r>
            <a:r>
              <a:rPr sz="240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efficiently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55"/>
              </a:spcBef>
              <a:buSzPct val="96428"/>
              <a:buFont typeface="Wingdings"/>
              <a:buChar char=""/>
              <a:tabLst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Register-based </a:t>
            </a:r>
            <a:r>
              <a:rPr sz="2800" dirty="0">
                <a:latin typeface="Arial"/>
                <a:cs typeface="Arial"/>
              </a:rPr>
              <a:t>virtual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machine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6" y="627348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78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514" y="147639"/>
            <a:ext cx="7887334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20390" marR="5080" indent="-31083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 </a:t>
            </a:r>
            <a:r>
              <a:rPr dirty="0"/>
              <a:t>S/W Stack – </a:t>
            </a:r>
            <a:r>
              <a:rPr spc="-5" dirty="0"/>
              <a:t>Runtime  (Cont)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013" y="1519672"/>
            <a:ext cx="7973059" cy="2374900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Dalvik Virtual </a:t>
            </a:r>
            <a:r>
              <a:rPr sz="3200" dirty="0">
                <a:latin typeface="Arial"/>
                <a:cs typeface="Arial"/>
              </a:rPr>
              <a:t>Machine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(Cont)</a:t>
            </a:r>
            <a:endParaRPr sz="32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SzPct val="96428"/>
              <a:buFont typeface="Wingdings"/>
              <a:buChar char=""/>
              <a:tabLst>
                <a:tab pos="756920" algn="l"/>
              </a:tabLst>
            </a:pPr>
            <a:r>
              <a:rPr sz="2800" dirty="0">
                <a:latin typeface="Arial"/>
                <a:cs typeface="Arial"/>
              </a:rPr>
              <a:t>Executing the </a:t>
            </a:r>
            <a:r>
              <a:rPr sz="2800" spc="-5" dirty="0">
                <a:latin typeface="Arial"/>
                <a:cs typeface="Arial"/>
              </a:rPr>
              <a:t>Dalvik Executable </a:t>
            </a:r>
            <a:r>
              <a:rPr sz="2800" spc="5" dirty="0">
                <a:latin typeface="Arial"/>
                <a:cs typeface="Arial"/>
              </a:rPr>
              <a:t>(</a:t>
            </a:r>
            <a:r>
              <a:rPr sz="2800" spc="5" dirty="0">
                <a:solidFill>
                  <a:srgbClr val="FF0000"/>
                </a:solidFill>
                <a:latin typeface="Arial"/>
                <a:cs typeface="Arial"/>
              </a:rPr>
              <a:t>.dex</a:t>
            </a:r>
            <a:r>
              <a:rPr sz="2800" spc="5" dirty="0">
                <a:latin typeface="Arial"/>
                <a:cs typeface="Arial"/>
              </a:rPr>
              <a:t>)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format</a:t>
            </a:r>
            <a:endParaRPr sz="2800">
              <a:latin typeface="Arial"/>
              <a:cs typeface="Arial"/>
            </a:endParaRPr>
          </a:p>
          <a:p>
            <a:pPr marL="1155700" marR="815340" lvl="2" indent="-228600">
              <a:lnSpc>
                <a:spcPct val="100000"/>
              </a:lnSpc>
              <a:spcBef>
                <a:spcPts val="590"/>
              </a:spcBef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dirty="0">
                <a:latin typeface="Arial"/>
                <a:cs typeface="Arial"/>
              </a:rPr>
              <a:t>.dex </a:t>
            </a:r>
            <a:r>
              <a:rPr sz="2400" spc="-5" dirty="0">
                <a:latin typeface="Arial"/>
                <a:cs typeface="Arial"/>
              </a:rPr>
              <a:t>format is optimized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minimal memory  footprint.</a:t>
            </a:r>
            <a:endParaRPr sz="2400">
              <a:latin typeface="Arial"/>
              <a:cs typeface="Arial"/>
            </a:endParaRPr>
          </a:p>
          <a:p>
            <a:pPr marL="1170305" lvl="2" indent="-243840">
              <a:lnSpc>
                <a:spcPct val="100000"/>
              </a:lnSpc>
              <a:spcBef>
                <a:spcPts val="580"/>
              </a:spcBef>
              <a:buSzPct val="95833"/>
              <a:buFont typeface="Wingdings"/>
              <a:buChar char=""/>
              <a:tabLst>
                <a:tab pos="1170940" algn="l"/>
              </a:tabLst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Compilation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223" y="4889158"/>
            <a:ext cx="5283835" cy="14192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85"/>
              </a:spcBef>
              <a:buSzPct val="96428"/>
              <a:buFont typeface="Wingdings"/>
              <a:buChar char=""/>
              <a:tabLst>
                <a:tab pos="299720" algn="l"/>
              </a:tabLst>
            </a:pPr>
            <a:r>
              <a:rPr sz="2800" spc="-5" dirty="0">
                <a:latin typeface="Arial"/>
                <a:cs typeface="Arial"/>
              </a:rPr>
              <a:t>Relying on the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Linux Kernel</a:t>
            </a:r>
            <a:r>
              <a:rPr sz="2800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for:</a:t>
            </a:r>
            <a:endParaRPr sz="2800">
              <a:latin typeface="Arial"/>
              <a:cs typeface="Arial"/>
            </a:endParaRPr>
          </a:p>
          <a:p>
            <a:pPr marL="712470" lvl="1" indent="-243204">
              <a:lnSpc>
                <a:spcPct val="100000"/>
              </a:lnSpc>
              <a:spcBef>
                <a:spcPts val="590"/>
              </a:spcBef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spc="-5" dirty="0">
                <a:latin typeface="Arial"/>
                <a:cs typeface="Arial"/>
              </a:rPr>
              <a:t>Threading</a:t>
            </a:r>
            <a:endParaRPr sz="2400">
              <a:latin typeface="Arial"/>
              <a:cs typeface="Arial"/>
            </a:endParaRPr>
          </a:p>
          <a:p>
            <a:pPr marL="712470" lvl="1" indent="-243204">
              <a:lnSpc>
                <a:spcPct val="100000"/>
              </a:lnSpc>
              <a:spcBef>
                <a:spcPts val="580"/>
              </a:spcBef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spc="-5" dirty="0">
                <a:latin typeface="Arial"/>
                <a:cs typeface="Arial"/>
              </a:rPr>
              <a:t>Low-level memory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64983" y="3513151"/>
            <a:ext cx="4469130" cy="1104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675" y="147639"/>
            <a:ext cx="714184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99385" marR="5080" indent="-26873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Android </a:t>
            </a:r>
            <a:r>
              <a:rPr dirty="0"/>
              <a:t>S/W Stack – </a:t>
            </a:r>
            <a:r>
              <a:rPr spc="-5" dirty="0"/>
              <a:t>Linux  Kernel</a:t>
            </a:r>
          </a:p>
        </p:txBody>
      </p:sp>
      <p:sp>
        <p:nvSpPr>
          <p:cNvPr id="3" name="object 3"/>
          <p:cNvSpPr/>
          <p:nvPr/>
        </p:nvSpPr>
        <p:spPr>
          <a:xfrm>
            <a:off x="990600" y="1676332"/>
            <a:ext cx="7132563" cy="1262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571500" indent="-293370">
              <a:lnSpc>
                <a:spcPct val="100000"/>
              </a:lnSpc>
              <a:spcBef>
                <a:spcPts val="1300"/>
              </a:spcBef>
              <a:buClr>
                <a:srgbClr val="0C7A9B"/>
              </a:buClr>
              <a:buSzPct val="75000"/>
              <a:buFont typeface="Wingdings"/>
              <a:buChar char=""/>
              <a:tabLst>
                <a:tab pos="571500" algn="l"/>
                <a:tab pos="572135" algn="l"/>
              </a:tabLst>
            </a:pPr>
            <a:r>
              <a:rPr spc="-5" dirty="0"/>
              <a:t>Relying on </a:t>
            </a:r>
            <a:r>
              <a:rPr spc="-5" dirty="0">
                <a:solidFill>
                  <a:srgbClr val="FF0000"/>
                </a:solidFill>
              </a:rPr>
              <a:t>Linux </a:t>
            </a:r>
            <a:r>
              <a:rPr dirty="0">
                <a:solidFill>
                  <a:srgbClr val="FF0000"/>
                </a:solidFill>
              </a:rPr>
              <a:t>Kernel </a:t>
            </a:r>
            <a:r>
              <a:rPr spc="-5" dirty="0">
                <a:solidFill>
                  <a:srgbClr val="FF0000"/>
                </a:solidFill>
              </a:rPr>
              <a:t>2.6 </a:t>
            </a:r>
            <a:r>
              <a:rPr dirty="0"/>
              <a:t>for core system</a:t>
            </a:r>
            <a:r>
              <a:rPr spc="-100" dirty="0"/>
              <a:t> </a:t>
            </a:r>
            <a:r>
              <a:rPr dirty="0"/>
              <a:t>services</a:t>
            </a:r>
          </a:p>
          <a:p>
            <a:pPr marL="1028700" lvl="1" indent="-293370">
              <a:lnSpc>
                <a:spcPct val="100000"/>
              </a:lnSpc>
              <a:spcBef>
                <a:spcPts val="1205"/>
              </a:spcBef>
              <a:buClr>
                <a:srgbClr val="0C7A9B"/>
              </a:buClr>
              <a:buSzPct val="75000"/>
              <a:buFont typeface="Wingdings"/>
              <a:buChar char=""/>
              <a:tabLst>
                <a:tab pos="1028700" algn="l"/>
                <a:tab pos="1029335" algn="l"/>
              </a:tabLst>
            </a:pPr>
            <a:r>
              <a:rPr sz="2000" dirty="0">
                <a:latin typeface="Arial"/>
                <a:cs typeface="Arial"/>
              </a:rPr>
              <a:t>Memory </a:t>
            </a:r>
            <a:r>
              <a:rPr sz="2000" spc="-5" dirty="0">
                <a:latin typeface="Arial"/>
                <a:cs typeface="Arial"/>
              </a:rPr>
              <a:t>and </a:t>
            </a:r>
            <a:r>
              <a:rPr sz="2000" dirty="0">
                <a:latin typeface="Arial"/>
                <a:cs typeface="Arial"/>
              </a:rPr>
              <a:t>Process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Management</a:t>
            </a:r>
          </a:p>
          <a:p>
            <a:pPr marL="1028700" lvl="1" indent="-293370">
              <a:lnSpc>
                <a:spcPct val="100000"/>
              </a:lnSpc>
              <a:spcBef>
                <a:spcPts val="1200"/>
              </a:spcBef>
              <a:buClr>
                <a:srgbClr val="0C7A9B"/>
              </a:buClr>
              <a:buSzPct val="75000"/>
              <a:buFont typeface="Wingdings"/>
              <a:buChar char=""/>
              <a:tabLst>
                <a:tab pos="1028700" algn="l"/>
                <a:tab pos="1029335" algn="l"/>
              </a:tabLst>
            </a:pPr>
            <a:r>
              <a:rPr sz="2000" dirty="0">
                <a:latin typeface="Arial"/>
                <a:cs typeface="Arial"/>
              </a:rPr>
              <a:t>Network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Stack</a:t>
            </a:r>
          </a:p>
          <a:p>
            <a:pPr marL="1028700" lvl="1" indent="-293370">
              <a:lnSpc>
                <a:spcPct val="100000"/>
              </a:lnSpc>
              <a:spcBef>
                <a:spcPts val="1200"/>
              </a:spcBef>
              <a:buClr>
                <a:srgbClr val="0C7A9B"/>
              </a:buClr>
              <a:buSzPct val="75000"/>
              <a:buFont typeface="Wingdings"/>
              <a:buChar char=""/>
              <a:tabLst>
                <a:tab pos="1028700" algn="l"/>
                <a:tab pos="1029335" algn="l"/>
              </a:tabLst>
            </a:pPr>
            <a:r>
              <a:rPr sz="2000" spc="-5" dirty="0">
                <a:latin typeface="Arial"/>
                <a:cs typeface="Arial"/>
              </a:rPr>
              <a:t>Driver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Model</a:t>
            </a:r>
          </a:p>
          <a:p>
            <a:pPr marL="1028700" lvl="1" indent="-293370">
              <a:lnSpc>
                <a:spcPct val="100000"/>
              </a:lnSpc>
              <a:spcBef>
                <a:spcPts val="1200"/>
              </a:spcBef>
              <a:buClr>
                <a:srgbClr val="0C7A9B"/>
              </a:buClr>
              <a:buSzPct val="75000"/>
              <a:buFont typeface="Wingdings"/>
              <a:buChar char=""/>
              <a:tabLst>
                <a:tab pos="1028700" algn="l"/>
                <a:tab pos="1029335" algn="l"/>
              </a:tabLst>
            </a:pPr>
            <a:r>
              <a:rPr sz="2000" dirty="0">
                <a:latin typeface="Arial"/>
                <a:cs typeface="Arial"/>
              </a:rPr>
              <a:t>Security</a:t>
            </a:r>
          </a:p>
          <a:p>
            <a:pPr marL="571500" marR="440690" indent="-293370">
              <a:lnSpc>
                <a:spcPct val="108000"/>
              </a:lnSpc>
              <a:spcBef>
                <a:spcPts val="1010"/>
              </a:spcBef>
              <a:buClr>
                <a:srgbClr val="0C7A9B"/>
              </a:buClr>
              <a:buSzPct val="75000"/>
              <a:buFont typeface="Wingdings"/>
              <a:buChar char=""/>
              <a:tabLst>
                <a:tab pos="571500" algn="l"/>
                <a:tab pos="572135" algn="l"/>
              </a:tabLst>
            </a:pPr>
            <a:r>
              <a:rPr dirty="0"/>
              <a:t>Providing </a:t>
            </a:r>
            <a:r>
              <a:rPr spc="-5" dirty="0"/>
              <a:t>an </a:t>
            </a:r>
            <a:r>
              <a:rPr dirty="0">
                <a:solidFill>
                  <a:srgbClr val="FF0000"/>
                </a:solidFill>
              </a:rPr>
              <a:t>abstraction </a:t>
            </a:r>
            <a:r>
              <a:rPr spc="-5" dirty="0">
                <a:solidFill>
                  <a:srgbClr val="FF0000"/>
                </a:solidFill>
              </a:rPr>
              <a:t>layer </a:t>
            </a:r>
            <a:r>
              <a:rPr spc="-5" dirty="0"/>
              <a:t>between </a:t>
            </a:r>
            <a:r>
              <a:rPr dirty="0"/>
              <a:t>the </a:t>
            </a:r>
            <a:r>
              <a:rPr spc="-5" dirty="0"/>
              <a:t>H/W and </a:t>
            </a:r>
            <a:r>
              <a:rPr dirty="0"/>
              <a:t>the rest</a:t>
            </a:r>
            <a:r>
              <a:rPr spc="-155" dirty="0"/>
              <a:t> </a:t>
            </a:r>
            <a:r>
              <a:rPr spc="-5" dirty="0"/>
              <a:t>of  </a:t>
            </a:r>
            <a:r>
              <a:rPr dirty="0"/>
              <a:t>the </a:t>
            </a:r>
            <a:r>
              <a:rPr spc="-5" dirty="0"/>
              <a:t>S/W</a:t>
            </a:r>
            <a:r>
              <a:rPr spc="-40" dirty="0"/>
              <a:t> </a:t>
            </a:r>
            <a:r>
              <a:rPr dirty="0"/>
              <a:t>stack</a:t>
            </a:r>
          </a:p>
          <a:p>
            <a:pPr marL="266065" marR="5080" algn="r">
              <a:lnSpc>
                <a:spcPct val="100000"/>
              </a:lnSpc>
              <a:spcBef>
                <a:spcPts val="1590"/>
              </a:spcBef>
            </a:pPr>
            <a:r>
              <a:rPr sz="1400" spc="-5" dirty="0"/>
              <a:t>79</a:t>
            </a:r>
            <a:endParaRPr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9DF6-2513-45AC-8142-1F81A14D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98" y="482926"/>
            <a:ext cx="7355002" cy="1367790"/>
          </a:xfrm>
        </p:spPr>
        <p:txBody>
          <a:bodyPr/>
          <a:lstStyle/>
          <a:p>
            <a:r>
              <a:rPr lang="en-IN" kern="0" spc="-5" dirty="0"/>
              <a:t>Android </a:t>
            </a:r>
            <a:r>
              <a:rPr lang="en-IN" kern="0" dirty="0"/>
              <a:t>S/W Stack – </a:t>
            </a:r>
            <a:r>
              <a:rPr lang="en-IN" kern="0" spc="-5" dirty="0"/>
              <a:t>Linux  Kernel</a:t>
            </a:r>
            <a:br>
              <a:rPr lang="en-IN" kern="0" spc="-5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49F36-695D-4D97-8F52-238753E9EE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83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DB15F-E7BF-4E43-8670-4DAA0DC6D7C4}"/>
              </a:ext>
            </a:extLst>
          </p:cNvPr>
          <p:cNvSpPr txBox="1"/>
          <p:nvPr/>
        </p:nvSpPr>
        <p:spPr>
          <a:xfrm>
            <a:off x="381000" y="1850715"/>
            <a:ext cx="861060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buFont typeface="+mj-lt"/>
              <a:buAutoNum type="arabicPeriod"/>
            </a:pPr>
            <a:r>
              <a:rPr lang="en-US" sz="2000" b="1" i="0" dirty="0">
                <a:effectLst/>
                <a:latin typeface="Roboto"/>
              </a:rPr>
              <a:t>Security:</a:t>
            </a:r>
          </a:p>
          <a:p>
            <a:pPr algn="just" fontAlgn="base"/>
            <a:r>
              <a:rPr lang="en-US" sz="2000" b="0" i="0" dirty="0">
                <a:effectLst/>
                <a:latin typeface="Roboto"/>
              </a:rPr>
              <a:t>The Linux kernel handles the security between the application and the system.</a:t>
            </a:r>
          </a:p>
          <a:p>
            <a:pPr algn="just" fontAlgn="base"/>
            <a:r>
              <a:rPr lang="en-US" sz="2000" b="1" i="0" dirty="0">
                <a:effectLst/>
                <a:latin typeface="Roboto"/>
              </a:rPr>
              <a:t>2. Memory Management:</a:t>
            </a:r>
          </a:p>
          <a:p>
            <a:pPr algn="just" fontAlgn="base"/>
            <a:r>
              <a:rPr lang="en-US" sz="2000" b="0" i="0" dirty="0">
                <a:effectLst/>
                <a:latin typeface="Roboto"/>
              </a:rPr>
              <a:t>It efficiently handles the memory management thereby providing the freedom to develop our apps.</a:t>
            </a:r>
          </a:p>
          <a:p>
            <a:pPr algn="just" fontAlgn="base"/>
            <a:r>
              <a:rPr lang="en-US" sz="2000" b="1" i="0" dirty="0">
                <a:effectLst/>
                <a:latin typeface="Roboto"/>
              </a:rPr>
              <a:t>3. Process Management:</a:t>
            </a:r>
          </a:p>
          <a:p>
            <a:pPr algn="just" fontAlgn="base"/>
            <a:r>
              <a:rPr lang="en-US" sz="2000" b="0" i="0" dirty="0">
                <a:effectLst/>
                <a:latin typeface="Roboto"/>
              </a:rPr>
              <a:t>It manages the process well, allocates resources to processes whenever they need them.</a:t>
            </a:r>
          </a:p>
          <a:p>
            <a:pPr algn="just" fontAlgn="base"/>
            <a:r>
              <a:rPr lang="en-US" sz="2000" b="1" i="0" dirty="0">
                <a:effectLst/>
                <a:latin typeface="Roboto"/>
              </a:rPr>
              <a:t>4. Network Stack:</a:t>
            </a:r>
          </a:p>
          <a:p>
            <a:pPr algn="just" fontAlgn="base"/>
            <a:r>
              <a:rPr lang="en-US" sz="2000" b="0" i="0" dirty="0">
                <a:effectLst/>
                <a:latin typeface="Roboto"/>
              </a:rPr>
              <a:t>It effectively handles the network communication.</a:t>
            </a:r>
          </a:p>
          <a:p>
            <a:pPr algn="just" fontAlgn="base"/>
            <a:r>
              <a:rPr lang="en-US" sz="2000" b="1" i="0" dirty="0">
                <a:effectLst/>
                <a:latin typeface="Roboto"/>
              </a:rPr>
              <a:t>5. Driver Model:</a:t>
            </a:r>
          </a:p>
          <a:p>
            <a:pPr algn="just" fontAlgn="base"/>
            <a:r>
              <a:rPr lang="en-US" sz="2000" b="0" i="0" dirty="0">
                <a:effectLst/>
                <a:latin typeface="Roboto"/>
              </a:rPr>
              <a:t>It ensures that the application works. Hardware manufacturers can build their drivers into the Linux build.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7271467-202E-4064-9E2A-5600DFC7E488}"/>
              </a:ext>
            </a:extLst>
          </p:cNvPr>
          <p:cNvSpPr txBox="1">
            <a:spLocks/>
          </p:cNvSpPr>
          <p:nvPr/>
        </p:nvSpPr>
        <p:spPr>
          <a:xfrm>
            <a:off x="569798" y="289088"/>
            <a:ext cx="714184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699385" marR="5080" indent="-2687320">
              <a:spcBef>
                <a:spcPts val="105"/>
              </a:spcBef>
            </a:pPr>
            <a:endParaRPr lang="en-IN" kern="0" spc="-5" dirty="0"/>
          </a:p>
        </p:txBody>
      </p:sp>
    </p:spTree>
    <p:extLst>
      <p:ext uri="{BB962C8B-B14F-4D97-AF65-F5344CB8AC3E}">
        <p14:creationId xmlns:p14="http://schemas.microsoft.com/office/powerpoint/2010/main" val="3966176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6574" y="546933"/>
            <a:ext cx="60775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Android </a:t>
            </a:r>
            <a:r>
              <a:rPr sz="3600" dirty="0"/>
              <a:t>development</a:t>
            </a:r>
            <a:r>
              <a:rPr sz="3600" spc="-55" dirty="0"/>
              <a:t> </a:t>
            </a:r>
            <a:r>
              <a:rPr sz="3600" dirty="0"/>
              <a:t>setup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607561"/>
            <a:ext cx="7361555" cy="456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Follow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instructions</a:t>
            </a:r>
            <a:r>
              <a:rPr sz="24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927100" marR="532130" indent="-915035">
              <a:lnSpc>
                <a:spcPts val="2740"/>
              </a:lnSpc>
            </a:pP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Download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 software from the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URL: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http://developer.android.com/sdk/index.html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ts val="281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Install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following</a:t>
            </a:r>
            <a:r>
              <a:rPr sz="24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Softwares:</a:t>
            </a:r>
            <a:endParaRPr sz="2400">
              <a:latin typeface="Arial"/>
              <a:cs typeface="Arial"/>
            </a:endParaRPr>
          </a:p>
          <a:p>
            <a:pPr marL="469900" indent="-343535">
              <a:lnSpc>
                <a:spcPts val="2735"/>
              </a:lnSpc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Android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SDK</a:t>
            </a:r>
            <a:endParaRPr sz="2400">
              <a:latin typeface="Arial"/>
              <a:cs typeface="Arial"/>
            </a:endParaRPr>
          </a:p>
          <a:p>
            <a:pPr marL="469900" indent="-343535">
              <a:lnSpc>
                <a:spcPts val="2740"/>
              </a:lnSpc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Eclipse </a:t>
            </a:r>
            <a:r>
              <a:rPr sz="2400" dirty="0">
                <a:latin typeface="Arial"/>
                <a:cs typeface="Arial"/>
              </a:rPr>
              <a:t>IDE (3.4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newer)</a:t>
            </a:r>
            <a:endParaRPr sz="2400">
              <a:latin typeface="Arial"/>
              <a:cs typeface="Arial"/>
            </a:endParaRPr>
          </a:p>
          <a:p>
            <a:pPr marL="469900" indent="-343535">
              <a:lnSpc>
                <a:spcPts val="2810"/>
              </a:lnSpc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Android Development Tools (ADT) Eclipse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plug-in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ts val="281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Bring with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sz="240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(optional):</a:t>
            </a:r>
            <a:endParaRPr sz="2400">
              <a:latin typeface="Arial"/>
              <a:cs typeface="Arial"/>
            </a:endParaRPr>
          </a:p>
          <a:p>
            <a:pPr marL="469900" indent="-343535">
              <a:lnSpc>
                <a:spcPts val="2735"/>
              </a:lnSpc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Android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10" dirty="0">
                <a:latin typeface="Arial"/>
                <a:cs typeface="Arial"/>
              </a:rPr>
              <a:t>enabled </a:t>
            </a:r>
            <a:r>
              <a:rPr sz="2400" spc="-5" dirty="0">
                <a:latin typeface="Arial"/>
                <a:cs typeface="Arial"/>
              </a:rPr>
              <a:t>Mobile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</a:t>
            </a:r>
            <a:endParaRPr sz="2400">
              <a:latin typeface="Arial"/>
              <a:cs typeface="Arial"/>
            </a:endParaRPr>
          </a:p>
          <a:p>
            <a:pPr marL="469900" indent="-343535">
              <a:lnSpc>
                <a:spcPts val="2810"/>
              </a:lnSpc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USB cable </a:t>
            </a:r>
            <a:r>
              <a:rPr sz="2400" dirty="0">
                <a:latin typeface="Arial"/>
                <a:cs typeface="Arial"/>
              </a:rPr>
              <a:t>so you can test </a:t>
            </a:r>
            <a:r>
              <a:rPr sz="2400" spc="-5" dirty="0">
                <a:latin typeface="Arial"/>
                <a:cs typeface="Arial"/>
              </a:rPr>
              <a:t>your app on your </a:t>
            </a:r>
            <a:r>
              <a:rPr sz="2400" spc="-10" dirty="0">
                <a:latin typeface="Arial"/>
                <a:cs typeface="Arial"/>
              </a:rPr>
              <a:t>phone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4551" y="627348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80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5977" y="493897"/>
            <a:ext cx="5771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Application</a:t>
            </a:r>
            <a:r>
              <a:rPr sz="3600" spc="155" dirty="0"/>
              <a:t> </a:t>
            </a:r>
            <a:r>
              <a:rPr sz="3600" dirty="0"/>
              <a:t>Fundamentals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447769"/>
            <a:ext cx="7955915" cy="451358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9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Apps </a:t>
            </a:r>
            <a:r>
              <a:rPr sz="3200" spc="-5" dirty="0">
                <a:latin typeface="Arial"/>
                <a:cs typeface="Arial"/>
              </a:rPr>
              <a:t>are written in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Java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Bundled </a:t>
            </a:r>
            <a:r>
              <a:rPr sz="3200" spc="-10" dirty="0">
                <a:latin typeface="Arial"/>
                <a:cs typeface="Arial"/>
              </a:rPr>
              <a:t>by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Android Asset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Packaging</a:t>
            </a:r>
            <a:r>
              <a:rPr sz="32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Tool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Every App </a:t>
            </a:r>
            <a:r>
              <a:rPr sz="3200" spc="-5" dirty="0">
                <a:latin typeface="Arial"/>
                <a:cs typeface="Arial"/>
              </a:rPr>
              <a:t>runs its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own Linux</a:t>
            </a:r>
            <a:r>
              <a:rPr sz="32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endParaRPr sz="3200">
              <a:latin typeface="Arial"/>
              <a:cs typeface="Arial"/>
            </a:endParaRPr>
          </a:p>
          <a:p>
            <a:pPr marL="355600" marR="662305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Each </a:t>
            </a:r>
            <a:r>
              <a:rPr sz="3200" spc="-5" dirty="0">
                <a:latin typeface="Arial"/>
                <a:cs typeface="Arial"/>
              </a:rPr>
              <a:t>process </a:t>
            </a:r>
            <a:r>
              <a:rPr sz="3200" dirty="0">
                <a:latin typeface="Arial"/>
                <a:cs typeface="Arial"/>
              </a:rPr>
              <a:t>has </a:t>
            </a:r>
            <a:r>
              <a:rPr sz="3200" spc="-5" dirty="0">
                <a:latin typeface="Arial"/>
                <a:cs typeface="Arial"/>
              </a:rPr>
              <a:t>it’s </a:t>
            </a:r>
            <a:r>
              <a:rPr sz="3200" dirty="0">
                <a:latin typeface="Arial"/>
                <a:cs typeface="Arial"/>
              </a:rPr>
              <a:t>own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Java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Virtual 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Machine</a:t>
            </a:r>
            <a:endParaRPr sz="3200">
              <a:latin typeface="Arial"/>
              <a:cs typeface="Arial"/>
            </a:endParaRPr>
          </a:p>
          <a:p>
            <a:pPr marL="355600" marR="304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Each App </a:t>
            </a:r>
            <a:r>
              <a:rPr sz="3200" spc="-10" dirty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assigned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unique Linux</a:t>
            </a:r>
            <a:r>
              <a:rPr sz="32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user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Apps can share the same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user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ID to</a:t>
            </a:r>
            <a:r>
              <a:rPr sz="3200" spc="-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see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1545" y="5935166"/>
            <a:ext cx="30721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each other’s</a:t>
            </a:r>
            <a:r>
              <a:rPr sz="32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files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4546" y="627348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81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2648" y="482925"/>
            <a:ext cx="3379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4416"/>
            <a:ext cx="7769225" cy="509905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Lifestyle </a:t>
            </a:r>
            <a:r>
              <a:rPr sz="3200" spc="-10" dirty="0">
                <a:latin typeface="Arial"/>
                <a:cs typeface="Arial"/>
              </a:rPr>
              <a:t>applications </a:t>
            </a:r>
            <a:r>
              <a:rPr sz="3200" spc="-5" dirty="0">
                <a:latin typeface="Arial"/>
                <a:cs typeface="Arial"/>
              </a:rPr>
              <a:t>for senior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citizens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Environmental applications that give data  </a:t>
            </a:r>
            <a:r>
              <a:rPr sz="3200" spc="-10" dirty="0">
                <a:latin typeface="Arial"/>
                <a:cs typeface="Arial"/>
              </a:rPr>
              <a:t>about pollution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levels.</a:t>
            </a:r>
            <a:endParaRPr sz="3200">
              <a:latin typeface="Arial"/>
              <a:cs typeface="Arial"/>
            </a:endParaRPr>
          </a:p>
          <a:p>
            <a:pPr marL="355600" marR="38862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Emergency </a:t>
            </a:r>
            <a:r>
              <a:rPr sz="3200" dirty="0">
                <a:latin typeface="Arial"/>
                <a:cs typeface="Arial"/>
              </a:rPr>
              <a:t>services ( </a:t>
            </a:r>
            <a:r>
              <a:rPr sz="3200" spc="-5" dirty="0">
                <a:latin typeface="Arial"/>
                <a:cs typeface="Arial"/>
              </a:rPr>
              <a:t>Hospitals,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Police  station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etc.,)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Bus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services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Games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E-governance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Google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map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4551" y="6273493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82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0164" y="482925"/>
            <a:ext cx="3508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6. UI</a:t>
            </a:r>
            <a:r>
              <a:rPr spc="-80" dirty="0"/>
              <a:t> </a:t>
            </a:r>
            <a:r>
              <a:rPr dirty="0"/>
              <a:t>Layouts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1354"/>
            <a:ext cx="7879080" cy="4612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5400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The </a:t>
            </a:r>
            <a:r>
              <a:rPr sz="3200" spc="-5" dirty="0">
                <a:latin typeface="Arial"/>
                <a:cs typeface="Arial"/>
              </a:rPr>
              <a:t>basic </a:t>
            </a:r>
            <a:r>
              <a:rPr sz="3200" spc="-10" dirty="0">
                <a:latin typeface="Arial"/>
                <a:cs typeface="Arial"/>
              </a:rPr>
              <a:t>building </a:t>
            </a:r>
            <a:r>
              <a:rPr sz="3200" spc="-5" dirty="0">
                <a:latin typeface="Arial"/>
                <a:cs typeface="Arial"/>
              </a:rPr>
              <a:t>block for user interface  is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View object </a:t>
            </a:r>
            <a:r>
              <a:rPr sz="3200" spc="-5" dirty="0">
                <a:latin typeface="Arial"/>
                <a:cs typeface="Arial"/>
              </a:rPr>
              <a:t>which is created </a:t>
            </a:r>
            <a:r>
              <a:rPr sz="3200" dirty="0">
                <a:latin typeface="Arial"/>
                <a:cs typeface="Arial"/>
              </a:rPr>
              <a:t>from the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View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It </a:t>
            </a:r>
            <a:r>
              <a:rPr sz="3200" spc="-5" dirty="0">
                <a:latin typeface="Arial"/>
                <a:cs typeface="Arial"/>
              </a:rPr>
              <a:t>occupies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rectangular area </a:t>
            </a:r>
            <a:r>
              <a:rPr sz="3200" dirty="0">
                <a:latin typeface="Arial"/>
                <a:cs typeface="Arial"/>
              </a:rPr>
              <a:t>on </a:t>
            </a:r>
            <a:r>
              <a:rPr sz="3200" spc="-5" dirty="0">
                <a:latin typeface="Arial"/>
                <a:cs typeface="Arial"/>
              </a:rPr>
              <a:t>the  </a:t>
            </a:r>
            <a:r>
              <a:rPr sz="3200" dirty="0">
                <a:latin typeface="Arial"/>
                <a:cs typeface="Arial"/>
              </a:rPr>
              <a:t>screen </a:t>
            </a:r>
            <a:r>
              <a:rPr sz="3200" spc="-5" dirty="0">
                <a:latin typeface="Arial"/>
                <a:cs typeface="Arial"/>
              </a:rPr>
              <a:t>and </a:t>
            </a:r>
            <a:r>
              <a:rPr sz="3200" spc="-10" dirty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responsible </a:t>
            </a:r>
            <a:r>
              <a:rPr sz="3200" dirty="0">
                <a:latin typeface="Arial"/>
                <a:cs typeface="Arial"/>
              </a:rPr>
              <a:t>for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drawing</a:t>
            </a:r>
            <a:r>
              <a:rPr sz="32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and  event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handling</a:t>
            </a:r>
            <a:r>
              <a:rPr sz="3200" spc="-10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355600" marR="180975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View is </a:t>
            </a:r>
            <a:r>
              <a:rPr sz="3200" dirty="0">
                <a:latin typeface="Arial"/>
                <a:cs typeface="Arial"/>
              </a:rPr>
              <a:t>the </a:t>
            </a:r>
            <a:r>
              <a:rPr sz="3200" spc="-5" dirty="0">
                <a:latin typeface="Arial"/>
                <a:cs typeface="Arial"/>
              </a:rPr>
              <a:t>base </a:t>
            </a:r>
            <a:r>
              <a:rPr sz="3200" dirty="0">
                <a:latin typeface="Arial"/>
                <a:cs typeface="Arial"/>
              </a:rPr>
              <a:t>class for </a:t>
            </a:r>
            <a:r>
              <a:rPr sz="3200" spc="-5" dirty="0">
                <a:latin typeface="Arial"/>
                <a:cs typeface="Arial"/>
              </a:rPr>
              <a:t>widgets,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which  are used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to create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interactive UI  components </a:t>
            </a:r>
            <a:r>
              <a:rPr sz="3200" spc="-5" dirty="0">
                <a:latin typeface="Arial"/>
                <a:cs typeface="Arial"/>
              </a:rPr>
              <a:t>like buttons, </a:t>
            </a:r>
            <a:r>
              <a:rPr sz="3200" dirty="0">
                <a:latin typeface="Arial"/>
                <a:cs typeface="Arial"/>
              </a:rPr>
              <a:t>text </a:t>
            </a:r>
            <a:r>
              <a:rPr sz="3200" spc="-5" dirty="0">
                <a:latin typeface="Arial"/>
                <a:cs typeface="Arial"/>
              </a:rPr>
              <a:t>fields,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etc.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9786" y="482925"/>
            <a:ext cx="4968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UI Layouts</a:t>
            </a:r>
            <a:r>
              <a:rPr spc="-65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7" y="1621354"/>
            <a:ext cx="8043545" cy="4123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99695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The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ViewGroup is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a subclass of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View </a:t>
            </a:r>
            <a:r>
              <a:rPr sz="3200" spc="-10" dirty="0">
                <a:latin typeface="Arial"/>
                <a:cs typeface="Arial"/>
              </a:rPr>
              <a:t>and  </a:t>
            </a:r>
            <a:r>
              <a:rPr sz="3200" spc="-5" dirty="0">
                <a:latin typeface="Arial"/>
                <a:cs typeface="Arial"/>
              </a:rPr>
              <a:t>provides invisible container that hold </a:t>
            </a:r>
            <a:r>
              <a:rPr sz="3200" spc="-10" dirty="0">
                <a:latin typeface="Arial"/>
                <a:cs typeface="Arial"/>
              </a:rPr>
              <a:t>other  </a:t>
            </a:r>
            <a:r>
              <a:rPr sz="3200" spc="-5" dirty="0">
                <a:latin typeface="Arial"/>
                <a:cs typeface="Arial"/>
              </a:rPr>
              <a:t>Views </a:t>
            </a:r>
            <a:r>
              <a:rPr sz="3200" spc="-10" dirty="0">
                <a:latin typeface="Arial"/>
                <a:cs typeface="Arial"/>
              </a:rPr>
              <a:t>or other </a:t>
            </a:r>
            <a:r>
              <a:rPr sz="3200" spc="-5" dirty="0">
                <a:latin typeface="Arial"/>
                <a:cs typeface="Arial"/>
              </a:rPr>
              <a:t>ViewGroups and </a:t>
            </a:r>
            <a:r>
              <a:rPr sz="3200" spc="-10" dirty="0">
                <a:latin typeface="Arial"/>
                <a:cs typeface="Arial"/>
              </a:rPr>
              <a:t>define  </a:t>
            </a:r>
            <a:r>
              <a:rPr sz="3200" spc="-5" dirty="0">
                <a:latin typeface="Arial"/>
                <a:cs typeface="Arial"/>
              </a:rPr>
              <a:t>their layout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properties.</a:t>
            </a:r>
            <a:endParaRPr sz="3200">
              <a:latin typeface="Arial"/>
              <a:cs typeface="Arial"/>
            </a:endParaRPr>
          </a:p>
          <a:p>
            <a:pPr marL="355600" marR="21082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At </a:t>
            </a:r>
            <a:r>
              <a:rPr sz="3200" spc="-5" dirty="0">
                <a:latin typeface="Arial"/>
                <a:cs typeface="Arial"/>
              </a:rPr>
              <a:t>third level </a:t>
            </a:r>
            <a:r>
              <a:rPr sz="3200" dirty="0">
                <a:latin typeface="Arial"/>
                <a:cs typeface="Arial"/>
              </a:rPr>
              <a:t>we </a:t>
            </a:r>
            <a:r>
              <a:rPr sz="3200" spc="-5" dirty="0">
                <a:latin typeface="Arial"/>
                <a:cs typeface="Arial"/>
              </a:rPr>
              <a:t>have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different layouts </a:t>
            </a:r>
            <a:r>
              <a:rPr sz="3200" spc="-5" dirty="0">
                <a:latin typeface="Arial"/>
                <a:cs typeface="Arial"/>
              </a:rPr>
              <a:t> which are </a:t>
            </a:r>
            <a:r>
              <a:rPr sz="3200" dirty="0">
                <a:latin typeface="Arial"/>
                <a:cs typeface="Arial"/>
              </a:rPr>
              <a:t>subclasses </a:t>
            </a:r>
            <a:r>
              <a:rPr sz="3200" spc="-5" dirty="0">
                <a:latin typeface="Arial"/>
                <a:cs typeface="Arial"/>
              </a:rPr>
              <a:t>of ViewGroup</a:t>
            </a:r>
            <a:r>
              <a:rPr sz="3200" spc="-1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class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 typical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layout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defines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visual</a:t>
            </a:r>
            <a:r>
              <a:rPr sz="32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structure </a:t>
            </a:r>
            <a:r>
              <a:rPr sz="3200" dirty="0">
                <a:latin typeface="Arial"/>
                <a:cs typeface="Arial"/>
              </a:rPr>
              <a:t> for </a:t>
            </a:r>
            <a:r>
              <a:rPr sz="3200" spc="-5" dirty="0">
                <a:latin typeface="Arial"/>
                <a:cs typeface="Arial"/>
              </a:rPr>
              <a:t>an Android user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interface.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9786" y="482925"/>
            <a:ext cx="4968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UI Layouts</a:t>
            </a:r>
            <a:r>
              <a:rPr spc="-65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1600193"/>
            <a:ext cx="7848600" cy="4930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3E4D-3BA8-48EA-950E-8B4AD7A8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037D4-9F76-4EF6-8FD5-357D562382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AF06B69-7D14-4E70-A0E8-36B89CE87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89314"/>
            <a:ext cx="9143999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8446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9786" y="482925"/>
            <a:ext cx="4968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UI Layouts</a:t>
            </a:r>
            <a:r>
              <a:rPr spc="-65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7" y="1621354"/>
            <a:ext cx="8017509" cy="3050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To declare </a:t>
            </a:r>
            <a:r>
              <a:rPr sz="3200" spc="-5" dirty="0">
                <a:latin typeface="Arial"/>
                <a:cs typeface="Arial"/>
              </a:rPr>
              <a:t>the layout using </a:t>
            </a:r>
            <a:r>
              <a:rPr sz="3200" dirty="0">
                <a:latin typeface="Arial"/>
                <a:cs typeface="Arial"/>
              </a:rPr>
              <a:t>simple XML  </a:t>
            </a:r>
            <a:r>
              <a:rPr sz="3200" spc="-5" dirty="0">
                <a:latin typeface="Arial"/>
                <a:cs typeface="Arial"/>
              </a:rPr>
              <a:t>file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main_layout.xml </a:t>
            </a:r>
            <a:r>
              <a:rPr sz="3200" spc="-5" dirty="0">
                <a:latin typeface="Arial"/>
                <a:cs typeface="Arial"/>
              </a:rPr>
              <a:t>which is located in the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res/layout </a:t>
            </a:r>
            <a:r>
              <a:rPr sz="3200" spc="-5" dirty="0">
                <a:latin typeface="Arial"/>
                <a:cs typeface="Arial"/>
              </a:rPr>
              <a:t>folder of </a:t>
            </a:r>
            <a:r>
              <a:rPr sz="3200" dirty="0">
                <a:latin typeface="Arial"/>
                <a:cs typeface="Arial"/>
              </a:rPr>
              <a:t>your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project.</a:t>
            </a:r>
            <a:endParaRPr sz="3200">
              <a:latin typeface="Arial"/>
              <a:cs typeface="Arial"/>
            </a:endParaRPr>
          </a:p>
          <a:p>
            <a:pPr marL="355600" marR="120014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layout may contain any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type of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widgets 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such </a:t>
            </a:r>
            <a:r>
              <a:rPr sz="3200" spc="-5" dirty="0">
                <a:latin typeface="Arial"/>
                <a:cs typeface="Arial"/>
              </a:rPr>
              <a:t>as buttons, labels, textboxes, and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so  </a:t>
            </a:r>
            <a:r>
              <a:rPr sz="3200" spc="-10" dirty="0">
                <a:latin typeface="Arial"/>
                <a:cs typeface="Arial"/>
              </a:rPr>
              <a:t>on.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8578" y="210128"/>
            <a:ext cx="600646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1605" marR="5080" indent="-139954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A simple XML </a:t>
            </a:r>
            <a:r>
              <a:rPr sz="4000" dirty="0"/>
              <a:t>file</a:t>
            </a:r>
            <a:r>
              <a:rPr sz="4000" spc="-65" dirty="0"/>
              <a:t> </a:t>
            </a:r>
            <a:r>
              <a:rPr sz="4000" spc="-5" dirty="0"/>
              <a:t>having  LinearLayout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45795" y="1981200"/>
            <a:ext cx="8041005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&lt;?xml version="1.0"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encoding="utf-8"?&gt;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&lt;</a:t>
            </a:r>
            <a:r>
              <a:rPr sz="1800" spc="-10" dirty="0" err="1">
                <a:latin typeface="Arial"/>
                <a:cs typeface="Arial"/>
              </a:rPr>
              <a:t>LinearLayout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 err="1">
                <a:latin typeface="Arial"/>
                <a:cs typeface="Arial"/>
              </a:rPr>
              <a:t>xmlns:android</a:t>
            </a:r>
            <a:r>
              <a:rPr sz="1800" spc="-5" dirty="0">
                <a:latin typeface="Arial"/>
                <a:cs typeface="Arial"/>
                <a:hlinkClick r:id="rId2"/>
              </a:rPr>
              <a:t>="h</a:t>
            </a:r>
            <a:r>
              <a:rPr sz="1800" spc="-5" dirty="0">
                <a:latin typeface="Arial"/>
                <a:cs typeface="Arial"/>
              </a:rPr>
              <a:t>tt</a:t>
            </a:r>
            <a:r>
              <a:rPr sz="1800" spc="-5" dirty="0">
                <a:latin typeface="Arial"/>
                <a:cs typeface="Arial"/>
                <a:hlinkClick r:id="rId2"/>
              </a:rPr>
              <a:t>p://schemas.android.com/apk/res/android"</a:t>
            </a:r>
            <a:endParaRPr sz="1800" dirty="0">
              <a:latin typeface="Arial"/>
              <a:cs typeface="Arial"/>
            </a:endParaRPr>
          </a:p>
          <a:p>
            <a:pPr marL="355600" marR="4213225" indent="-635">
              <a:lnSpc>
                <a:spcPct val="100000"/>
              </a:lnSpc>
            </a:pPr>
            <a:r>
              <a:rPr sz="1800" spc="-5" dirty="0" err="1">
                <a:latin typeface="Arial"/>
                <a:cs typeface="Arial"/>
              </a:rPr>
              <a:t>android:layout_width</a:t>
            </a:r>
            <a:r>
              <a:rPr sz="1800" spc="-5" dirty="0">
                <a:latin typeface="Arial"/>
                <a:cs typeface="Arial"/>
              </a:rPr>
              <a:t>="</a:t>
            </a:r>
            <a:r>
              <a:rPr sz="1800" spc="-5" dirty="0" err="1">
                <a:latin typeface="Arial"/>
                <a:cs typeface="Arial"/>
              </a:rPr>
              <a:t>fill_parent</a:t>
            </a:r>
            <a:r>
              <a:rPr sz="1800" spc="-5" dirty="0">
                <a:latin typeface="Arial"/>
                <a:cs typeface="Arial"/>
              </a:rPr>
              <a:t>"  </a:t>
            </a:r>
            <a:r>
              <a:rPr sz="1800" spc="-5" dirty="0" err="1">
                <a:latin typeface="Arial"/>
                <a:cs typeface="Arial"/>
              </a:rPr>
              <a:t>a</a:t>
            </a:r>
            <a:r>
              <a:rPr sz="1800" spc="-10" dirty="0" err="1">
                <a:latin typeface="Arial"/>
                <a:cs typeface="Arial"/>
              </a:rPr>
              <a:t>n</a:t>
            </a:r>
            <a:r>
              <a:rPr sz="1800" spc="-5" dirty="0" err="1">
                <a:latin typeface="Arial"/>
                <a:cs typeface="Arial"/>
              </a:rPr>
              <a:t>dr</a:t>
            </a:r>
            <a:r>
              <a:rPr sz="1800" spc="-10" dirty="0" err="1">
                <a:latin typeface="Arial"/>
                <a:cs typeface="Arial"/>
              </a:rPr>
              <a:t>o</a:t>
            </a:r>
            <a:r>
              <a:rPr sz="1800" spc="-5" dirty="0" err="1">
                <a:latin typeface="Arial"/>
                <a:cs typeface="Arial"/>
              </a:rPr>
              <a:t>i</a:t>
            </a:r>
            <a:r>
              <a:rPr sz="1800" spc="-10" dirty="0" err="1">
                <a:latin typeface="Arial"/>
                <a:cs typeface="Arial"/>
              </a:rPr>
              <a:t>d</a:t>
            </a:r>
            <a:r>
              <a:rPr sz="1800" dirty="0" err="1">
                <a:latin typeface="Arial"/>
                <a:cs typeface="Arial"/>
              </a:rPr>
              <a:t>:la</a:t>
            </a:r>
            <a:r>
              <a:rPr sz="1800" spc="-30" dirty="0" err="1">
                <a:latin typeface="Arial"/>
                <a:cs typeface="Arial"/>
              </a:rPr>
              <a:t>y</a:t>
            </a:r>
            <a:r>
              <a:rPr sz="1800" spc="-5" dirty="0" err="1">
                <a:latin typeface="Arial"/>
                <a:cs typeface="Arial"/>
              </a:rPr>
              <a:t>o</a:t>
            </a:r>
            <a:r>
              <a:rPr sz="1800" spc="-10" dirty="0" err="1">
                <a:latin typeface="Arial"/>
                <a:cs typeface="Arial"/>
              </a:rPr>
              <a:t>u</a:t>
            </a:r>
            <a:r>
              <a:rPr sz="1800" dirty="0" err="1">
                <a:latin typeface="Arial"/>
                <a:cs typeface="Arial"/>
              </a:rPr>
              <a:t>t_h</a:t>
            </a:r>
            <a:r>
              <a:rPr sz="1800" spc="-5" dirty="0" err="1">
                <a:latin typeface="Arial"/>
                <a:cs typeface="Arial"/>
              </a:rPr>
              <a:t>e</a:t>
            </a:r>
            <a:r>
              <a:rPr sz="1800" spc="-10" dirty="0" err="1">
                <a:latin typeface="Arial"/>
                <a:cs typeface="Arial"/>
              </a:rPr>
              <a:t>i</a:t>
            </a:r>
            <a:r>
              <a:rPr sz="1800" spc="5" dirty="0" err="1">
                <a:latin typeface="Arial"/>
                <a:cs typeface="Arial"/>
              </a:rPr>
              <a:t>g</a:t>
            </a:r>
            <a:r>
              <a:rPr sz="1800" spc="-5" dirty="0" err="1">
                <a:latin typeface="Arial"/>
                <a:cs typeface="Arial"/>
              </a:rPr>
              <a:t>h</a:t>
            </a:r>
            <a:r>
              <a:rPr sz="1800" dirty="0" err="1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5" dirty="0">
                <a:latin typeface="Arial"/>
                <a:cs typeface="Arial"/>
              </a:rPr>
              <a:t>"</a:t>
            </a:r>
            <a:r>
              <a:rPr sz="1800" dirty="0">
                <a:latin typeface="Arial"/>
                <a:cs typeface="Arial"/>
              </a:rPr>
              <a:t>fil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_par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nt</a:t>
            </a:r>
            <a:r>
              <a:rPr sz="1800" dirty="0">
                <a:latin typeface="Arial"/>
                <a:cs typeface="Arial"/>
              </a:rPr>
              <a:t>"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android:orientation="vertical"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&gt;</a:t>
            </a: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TextView </a:t>
            </a:r>
            <a:r>
              <a:rPr sz="1800" spc="-5" dirty="0">
                <a:latin typeface="Arial"/>
                <a:cs typeface="Arial"/>
              </a:rPr>
              <a:t>android:id="@+id/text"</a:t>
            </a:r>
            <a:endParaRPr sz="18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android:layout_width="wrap_content"</a:t>
            </a:r>
            <a:r>
              <a:rPr sz="1800" spc="5" dirty="0">
                <a:latin typeface="Arial"/>
                <a:cs typeface="Arial"/>
              </a:rPr>
              <a:t> </a:t>
            </a:r>
            <a:endParaRPr lang="en-US" sz="1800" spc="5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5" dirty="0" err="1">
                <a:latin typeface="Arial"/>
                <a:cs typeface="Arial"/>
              </a:rPr>
              <a:t>android:layout_height</a:t>
            </a:r>
            <a:r>
              <a:rPr sz="1800" spc="-5" dirty="0">
                <a:latin typeface="Arial"/>
                <a:cs typeface="Arial"/>
              </a:rPr>
              <a:t>="wrap_content"</a:t>
            </a:r>
            <a:endParaRPr sz="18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android:text="This 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TextView"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/&gt;</a:t>
            </a: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&lt;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Button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android:id="@+id/button"</a:t>
            </a:r>
            <a:endParaRPr sz="1800" dirty="0">
              <a:latin typeface="Arial"/>
              <a:cs typeface="Arial"/>
            </a:endParaRPr>
          </a:p>
          <a:p>
            <a:pPr marL="355600" marR="5080" indent="-63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android:layout_width="wrap_content" </a:t>
            </a:r>
            <a:endParaRPr lang="en-US" sz="1800" spc="-5" dirty="0">
              <a:latin typeface="Arial"/>
              <a:cs typeface="Arial"/>
            </a:endParaRPr>
          </a:p>
          <a:p>
            <a:pPr marL="355600" marR="5080" indent="-635">
              <a:lnSpc>
                <a:spcPct val="100000"/>
              </a:lnSpc>
            </a:pPr>
            <a:r>
              <a:rPr sz="1800" spc="-5" dirty="0" err="1">
                <a:latin typeface="Arial"/>
                <a:cs typeface="Arial"/>
              </a:rPr>
              <a:t>android:layout_height</a:t>
            </a:r>
            <a:r>
              <a:rPr sz="1800" spc="-5" dirty="0">
                <a:latin typeface="Arial"/>
                <a:cs typeface="Arial"/>
              </a:rPr>
              <a:t>="wrap_content"  </a:t>
            </a:r>
            <a:endParaRPr lang="en-US" sz="1800" spc="-5" dirty="0">
              <a:latin typeface="Arial"/>
              <a:cs typeface="Arial"/>
            </a:endParaRPr>
          </a:p>
          <a:p>
            <a:pPr marL="355600" marR="5080" indent="-635">
              <a:lnSpc>
                <a:spcPct val="100000"/>
              </a:lnSpc>
            </a:pPr>
            <a:r>
              <a:rPr sz="1800" spc="-5" dirty="0" err="1">
                <a:latin typeface="Arial"/>
                <a:cs typeface="Arial"/>
              </a:rPr>
              <a:t>android:text</a:t>
            </a:r>
            <a:r>
              <a:rPr sz="1800" spc="-5" dirty="0">
                <a:latin typeface="Arial"/>
                <a:cs typeface="Arial"/>
              </a:rPr>
              <a:t>="This 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Button"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/&gt;</a:t>
            </a: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&lt;!-- </a:t>
            </a:r>
            <a:r>
              <a:rPr sz="1800" spc="-5" dirty="0">
                <a:latin typeface="Arial"/>
                <a:cs typeface="Arial"/>
              </a:rPr>
              <a:t>More </a:t>
            </a:r>
            <a:r>
              <a:rPr sz="1800" dirty="0">
                <a:latin typeface="Arial"/>
                <a:cs typeface="Arial"/>
              </a:rPr>
              <a:t>GUI </a:t>
            </a:r>
            <a:r>
              <a:rPr sz="1800" spc="-5" dirty="0">
                <a:latin typeface="Arial"/>
                <a:cs typeface="Arial"/>
              </a:rPr>
              <a:t>components go here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--&gt;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&lt;/LinearLayout&gt;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8202" y="482925"/>
            <a:ext cx="5927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 err="1"/>
              <a:t>LinearLayout</a:t>
            </a:r>
            <a:r>
              <a:rPr spc="-40" dirty="0"/>
              <a:t> </a:t>
            </a:r>
            <a:r>
              <a:rPr dirty="0"/>
              <a:t>(con…)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8781" y="1662592"/>
            <a:ext cx="8104220" cy="42329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marR="5080" indent="-343535">
              <a:lnSpc>
                <a:spcPts val="3240"/>
              </a:lnSpc>
              <a:spcBef>
                <a:spcPts val="509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spc="-5" dirty="0">
                <a:latin typeface="Arial"/>
                <a:cs typeface="Arial"/>
              </a:rPr>
              <a:t>Once </a:t>
            </a:r>
            <a:r>
              <a:rPr sz="3000" dirty="0">
                <a:latin typeface="Arial"/>
                <a:cs typeface="Arial"/>
              </a:rPr>
              <a:t>the </a:t>
            </a:r>
            <a:r>
              <a:rPr sz="3000" spc="-5" dirty="0">
                <a:latin typeface="Arial"/>
                <a:cs typeface="Arial"/>
              </a:rPr>
              <a:t>layout has created, </a:t>
            </a:r>
            <a:r>
              <a:rPr sz="3000" dirty="0">
                <a:latin typeface="Arial"/>
                <a:cs typeface="Arial"/>
              </a:rPr>
              <a:t>it can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loaded by  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help of application</a:t>
            </a:r>
            <a:r>
              <a:rPr sz="3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endParaRPr sz="30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315"/>
              </a:spcBef>
              <a:buChar char="•"/>
              <a:tabLst>
                <a:tab pos="355600" algn="l"/>
                <a:tab pos="356235" algn="l"/>
              </a:tabLst>
            </a:pPr>
            <a:r>
              <a:rPr sz="3000" dirty="0">
                <a:latin typeface="Arial"/>
                <a:cs typeface="Arial"/>
              </a:rPr>
              <a:t>Sample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Code</a:t>
            </a:r>
            <a:endParaRPr sz="3000" dirty="0">
              <a:latin typeface="Arial"/>
              <a:cs typeface="Arial"/>
            </a:endParaRPr>
          </a:p>
          <a:p>
            <a:pPr marL="355600" marR="3202940" indent="-343535">
              <a:lnSpc>
                <a:spcPts val="3240"/>
              </a:lnSpc>
              <a:spcBef>
                <a:spcPts val="765"/>
              </a:spcBef>
            </a:pPr>
            <a:r>
              <a:rPr sz="3000" spc="-5" dirty="0">
                <a:latin typeface="Arial"/>
                <a:cs typeface="Arial"/>
              </a:rPr>
              <a:t>public </a:t>
            </a:r>
            <a:r>
              <a:rPr sz="3000" dirty="0">
                <a:latin typeface="Arial"/>
                <a:cs typeface="Arial"/>
              </a:rPr>
              <a:t>void</a:t>
            </a:r>
            <a:r>
              <a:rPr sz="3000" spc="-1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onCreate(Bundle  savedInstanceState)</a:t>
            </a:r>
            <a:endParaRPr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3000" dirty="0">
                <a:latin typeface="Arial"/>
                <a:cs typeface="Arial"/>
              </a:rPr>
              <a:t>{</a:t>
            </a:r>
          </a:p>
          <a:p>
            <a:pPr marL="355600" marR="913130">
              <a:lnSpc>
                <a:spcPts val="3240"/>
              </a:lnSpc>
              <a:spcBef>
                <a:spcPts val="770"/>
              </a:spcBef>
            </a:pPr>
            <a:r>
              <a:rPr sz="3000" spc="-5" dirty="0">
                <a:latin typeface="Arial"/>
                <a:cs typeface="Arial"/>
              </a:rPr>
              <a:t>super.onCreate(savedInstanceState);  setContentView(R.layout.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activity_main</a:t>
            </a:r>
            <a:r>
              <a:rPr sz="3000" spc="-5" dirty="0">
                <a:latin typeface="Arial"/>
                <a:cs typeface="Arial"/>
              </a:rPr>
              <a:t>);</a:t>
            </a:r>
            <a:endParaRPr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3000" dirty="0">
                <a:latin typeface="Arial"/>
                <a:cs typeface="Arial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7680" y="482925"/>
            <a:ext cx="3634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Layout</a:t>
            </a:r>
            <a:r>
              <a:rPr spc="-55" dirty="0"/>
              <a:t> </a:t>
            </a:r>
            <a:r>
              <a:rPr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57680" y="1600200"/>
            <a:ext cx="3281679" cy="4123054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Linear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Layout</a:t>
            </a:r>
            <a:endParaRPr sz="3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Relative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Layout</a:t>
            </a:r>
            <a:endParaRPr sz="3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Table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Layout</a:t>
            </a:r>
            <a:endParaRPr sz="3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Absolute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Layout</a:t>
            </a:r>
            <a:endParaRPr sz="3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Frame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Layout</a:t>
            </a:r>
            <a:endParaRPr sz="3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List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View</a:t>
            </a:r>
            <a:endParaRPr sz="3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Grid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View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200" y="482925"/>
            <a:ext cx="3691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Linear</a:t>
            </a:r>
            <a:r>
              <a:rPr spc="-90" dirty="0"/>
              <a:t> </a:t>
            </a:r>
            <a:r>
              <a:rPr dirty="0"/>
              <a:t>Layout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1354"/>
            <a:ext cx="812673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Linear Layout is </a:t>
            </a:r>
            <a:r>
              <a:rPr sz="3200" dirty="0">
                <a:latin typeface="Arial"/>
                <a:cs typeface="Arial"/>
              </a:rPr>
              <a:t>a view </a:t>
            </a:r>
            <a:r>
              <a:rPr sz="3200" spc="-5" dirty="0">
                <a:latin typeface="Arial"/>
                <a:cs typeface="Arial"/>
              </a:rPr>
              <a:t>group that aligns </a:t>
            </a:r>
            <a:r>
              <a:rPr sz="3200" spc="-10" dirty="0">
                <a:latin typeface="Arial"/>
                <a:cs typeface="Arial"/>
              </a:rPr>
              <a:t>all  </a:t>
            </a:r>
            <a:r>
              <a:rPr sz="3200" spc="-5" dirty="0">
                <a:latin typeface="Arial"/>
                <a:cs typeface="Arial"/>
              </a:rPr>
              <a:t>children in </a:t>
            </a:r>
            <a:r>
              <a:rPr sz="3200" spc="-10" dirty="0">
                <a:latin typeface="Arial"/>
                <a:cs typeface="Arial"/>
              </a:rPr>
              <a:t>either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vertically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horizontally</a:t>
            </a:r>
            <a:r>
              <a:rPr sz="3200" i="1" spc="-5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2895529"/>
            <a:ext cx="5638800" cy="3290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482925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593850"/>
          <a:ext cx="8229600" cy="4754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android:id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362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is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ID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which uniquely identifies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layout.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android:gravity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863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specifies how an object should  position its content, on both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X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Y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axes. Possible values are top,  bottom, left,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right, 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center,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center_vertical, center_horizontal</a:t>
                      </a:r>
                      <a:r>
                        <a:rPr sz="24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etc.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44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android:orientation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4737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This specifies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direction of  arrangement and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will use  "horizontal"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for a </a:t>
                      </a:r>
                      <a:r>
                        <a:rPr sz="2400" spc="-35" dirty="0">
                          <a:latin typeface="Arial"/>
                          <a:cs typeface="Arial"/>
                        </a:rPr>
                        <a:t>row,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"vertical"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for a 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column. The default is</a:t>
                      </a:r>
                      <a:r>
                        <a:rPr sz="2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horizontal.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Examp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8435"/>
            <a:ext cx="8061325" cy="446468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spc="-5" dirty="0">
                <a:latin typeface="Arial"/>
                <a:cs typeface="Arial"/>
              </a:rPr>
              <a:t>&lt;?xml </a:t>
            </a:r>
            <a:r>
              <a:rPr sz="2800" dirty="0">
                <a:latin typeface="Arial"/>
                <a:cs typeface="Arial"/>
              </a:rPr>
              <a:t>version="1.0"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encoding="utf-8"?&gt;</a:t>
            </a:r>
            <a:endParaRPr sz="28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&lt;LinearLayout  </a:t>
            </a:r>
            <a:r>
              <a:rPr sz="2800" spc="-5" dirty="0">
                <a:latin typeface="Arial"/>
                <a:cs typeface="Arial"/>
              </a:rPr>
              <a:t>xmlns:androi</a:t>
            </a:r>
            <a:r>
              <a:rPr sz="2800" spc="-5" dirty="0">
                <a:latin typeface="Arial"/>
                <a:cs typeface="Arial"/>
                <a:hlinkClick r:id="rId2"/>
              </a:rPr>
              <a:t>d="h</a:t>
            </a:r>
            <a:r>
              <a:rPr sz="2800" spc="-5" dirty="0">
                <a:latin typeface="Arial"/>
                <a:cs typeface="Arial"/>
              </a:rPr>
              <a:t>ttp</a:t>
            </a:r>
            <a:r>
              <a:rPr sz="2800" spc="-5" dirty="0">
                <a:latin typeface="Arial"/>
                <a:cs typeface="Arial"/>
                <a:hlinkClick r:id="rId2"/>
              </a:rPr>
              <a:t>://schemas.android.com/apk/ </a:t>
            </a:r>
            <a:r>
              <a:rPr sz="2800" spc="-5" dirty="0">
                <a:latin typeface="Arial"/>
                <a:cs typeface="Arial"/>
              </a:rPr>
              <a:t> res/android"</a:t>
            </a:r>
            <a:endParaRPr sz="2800">
              <a:latin typeface="Arial"/>
              <a:cs typeface="Arial"/>
            </a:endParaRPr>
          </a:p>
          <a:p>
            <a:pPr marL="355600" marR="2289810">
              <a:lnSpc>
                <a:spcPct val="12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android:layout_width="fill_parent"  android:layout_height="fill_parent"  android:orientation="vertical"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&lt;!-- More GUI components go here</a:t>
            </a:r>
            <a:r>
              <a:rPr sz="28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--&gt;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&lt;/LinearLayout&gt;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648" y="482925"/>
            <a:ext cx="185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</a:t>
            </a:r>
            <a:r>
              <a:rPr spc="-20" dirty="0"/>
              <a:t>t</a:t>
            </a:r>
            <a:r>
              <a:rPr dirty="0"/>
              <a:t>put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600135"/>
            <a:ext cx="3200400" cy="4760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5400" y="1600184"/>
            <a:ext cx="3200400" cy="4752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4027" y="482925"/>
            <a:ext cx="41586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Relative</a:t>
            </a:r>
            <a:r>
              <a:rPr spc="-75" dirty="0"/>
              <a:t> </a:t>
            </a:r>
            <a:r>
              <a:rPr dirty="0"/>
              <a:t>Layout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0278" y="1752600"/>
            <a:ext cx="5483860" cy="4026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70865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Relative Layout </a:t>
            </a:r>
            <a:r>
              <a:rPr sz="3200" spc="-10" dirty="0">
                <a:latin typeface="Arial"/>
                <a:cs typeface="Arial"/>
              </a:rPr>
              <a:t>enables  </a:t>
            </a:r>
            <a:r>
              <a:rPr sz="3200" dirty="0">
                <a:latin typeface="Arial"/>
                <a:cs typeface="Arial"/>
              </a:rPr>
              <a:t>you to specify </a:t>
            </a:r>
            <a:r>
              <a:rPr sz="3200" spc="-5" dirty="0">
                <a:latin typeface="Arial"/>
                <a:cs typeface="Arial"/>
              </a:rPr>
              <a:t>how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child  views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are positioned  relative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each</a:t>
            </a:r>
            <a:r>
              <a:rPr sz="32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other.</a:t>
            </a:r>
            <a:endParaRPr sz="3200" dirty="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The </a:t>
            </a:r>
            <a:r>
              <a:rPr sz="3200" spc="-5" dirty="0">
                <a:latin typeface="Arial"/>
                <a:cs typeface="Arial"/>
              </a:rPr>
              <a:t>position of each </a:t>
            </a:r>
            <a:r>
              <a:rPr sz="3200" dirty="0">
                <a:latin typeface="Arial"/>
                <a:cs typeface="Arial"/>
              </a:rPr>
              <a:t>view  can </a:t>
            </a:r>
            <a:r>
              <a:rPr sz="3200" spc="-5" dirty="0">
                <a:latin typeface="Arial"/>
                <a:cs typeface="Arial"/>
              </a:rPr>
              <a:t>be </a:t>
            </a:r>
            <a:r>
              <a:rPr sz="3200" dirty="0">
                <a:latin typeface="Arial"/>
                <a:cs typeface="Arial"/>
              </a:rPr>
              <a:t>specified </a:t>
            </a:r>
            <a:r>
              <a:rPr sz="3200" spc="-5" dirty="0">
                <a:latin typeface="Arial"/>
                <a:cs typeface="Arial"/>
              </a:rPr>
              <a:t>as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relative 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sibling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elements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or  relative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to the</a:t>
            </a:r>
            <a:r>
              <a:rPr sz="32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parent.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72200" y="1752600"/>
            <a:ext cx="2541522" cy="3952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9264" y="482925"/>
            <a:ext cx="2667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3250" y="1365250"/>
          <a:ext cx="8229600" cy="4114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android:id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817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the ID which uniquely  identifies the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layout.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759">
                <a:tc>
                  <a:txBody>
                    <a:bodyPr/>
                    <a:lstStyle/>
                    <a:p>
                      <a:pPr marL="91440" marR="1822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d:</a:t>
                      </a:r>
                      <a:r>
                        <a:rPr sz="2800" spc="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28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t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y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5" dirty="0">
                          <a:latin typeface="Arial"/>
                          <a:cs typeface="Arial"/>
                        </a:rPr>
                        <a:t>This specifies 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how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an object should  position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its content,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on both the X  and Y axes. Possible values are 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top,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bottom, left, right, </a:t>
                      </a:r>
                      <a:r>
                        <a:rPr sz="2800" spc="-25" dirty="0">
                          <a:latin typeface="Arial"/>
                          <a:cs typeface="Arial"/>
                        </a:rPr>
                        <a:t>center, 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center_vertical, </a:t>
                      </a:r>
                      <a:r>
                        <a:rPr sz="2800" spc="-5" dirty="0">
                          <a:latin typeface="Arial"/>
                          <a:cs typeface="Arial"/>
                        </a:rPr>
                        <a:t>center_horizontal  etc.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88340" y="5284409"/>
            <a:ext cx="78035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default,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all child views are drawn at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 top-left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layout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dirty="0">
                <a:latin typeface="Arial"/>
                <a:cs typeface="Arial"/>
              </a:rPr>
              <a:t>so you must </a:t>
            </a:r>
            <a:r>
              <a:rPr sz="2400" spc="-5" dirty="0">
                <a:latin typeface="Arial"/>
                <a:cs typeface="Arial"/>
              </a:rPr>
              <a:t>define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position of each view using 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 various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layout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properties.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1417</TotalTime>
  <Words>10858</Words>
  <Application>Microsoft Macintosh PowerPoint</Application>
  <PresentationFormat>On-screen Show (4:3)</PresentationFormat>
  <Paragraphs>1468</Paragraphs>
  <Slides>220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220</vt:i4>
      </vt:variant>
    </vt:vector>
  </HeadingPairs>
  <TitlesOfParts>
    <vt:vector size="228" baseType="lpstr">
      <vt:lpstr>Arial</vt:lpstr>
      <vt:lpstr>Arial</vt:lpstr>
      <vt:lpstr>Calibri</vt:lpstr>
      <vt:lpstr>Roboto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Unit- I - Introduction and UI interface</vt:lpstr>
      <vt:lpstr>Unit- I - Introduction and UI interface</vt:lpstr>
      <vt:lpstr>PowerPoint Presentation</vt:lpstr>
      <vt:lpstr>PowerPoint Presentation</vt:lpstr>
      <vt:lpstr>Cellular Network Generations</vt:lpstr>
      <vt:lpstr>PowerPoint Presentation</vt:lpstr>
      <vt:lpstr>PowerPoint Presentation</vt:lpstr>
      <vt:lpstr>PowerPoint Presentation</vt:lpstr>
      <vt:lpstr>PowerPoint Presentation</vt:lpstr>
      <vt:lpstr>2G &amp; 2.5G</vt:lpstr>
      <vt:lpstr>GSM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GSM Evolution to 3G (con...)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Mobile OS?</vt:lpstr>
      <vt:lpstr>PowerPoint Presentation</vt:lpstr>
      <vt:lpstr>Android</vt:lpstr>
      <vt:lpstr>OHA (Open Handset Alliance)</vt:lpstr>
      <vt:lpstr>PowerPoint Presentation</vt:lpstr>
      <vt:lpstr>iOS</vt:lpstr>
      <vt:lpstr>PowerPoint Presentation</vt:lpstr>
      <vt:lpstr>Windows Mobile</vt:lpstr>
      <vt:lpstr>PowerPoint Presentation</vt:lpstr>
      <vt:lpstr>Blackberry</vt:lpstr>
      <vt:lpstr>PowerPoint Presentation</vt:lpstr>
      <vt:lpstr>Symbian</vt:lpstr>
      <vt:lpstr>Bada</vt:lpstr>
      <vt:lpstr>BADA</vt:lpstr>
      <vt:lpstr>Why Mobile App Development?</vt:lpstr>
      <vt:lpstr>Types of Mobile Appications</vt:lpstr>
      <vt:lpstr>Types of Mobile...(con...)</vt:lpstr>
      <vt:lpstr>Types of Mobile...(con...)</vt:lpstr>
      <vt:lpstr>Types of Mobile...(con...)</vt:lpstr>
      <vt:lpstr>3. Mobile Devices: Advantages (as  compared to fixed devices)</vt:lpstr>
      <vt:lpstr>Mobile Devices: Limitations</vt:lpstr>
      <vt:lpstr>PowerPoint Presentation</vt:lpstr>
      <vt:lpstr>Prerequisite</vt:lpstr>
      <vt:lpstr>4. Introduction to Android</vt:lpstr>
      <vt:lpstr>What is Android?</vt:lpstr>
      <vt:lpstr>Developed by</vt:lpstr>
      <vt:lpstr>History of Android</vt:lpstr>
      <vt:lpstr>History of Android (con...)</vt:lpstr>
      <vt:lpstr>History of Android (con...)</vt:lpstr>
      <vt:lpstr>History of Android(con...)</vt:lpstr>
      <vt:lpstr>Why Android?</vt:lpstr>
      <vt:lpstr>Android Applications</vt:lpstr>
      <vt:lpstr>Categories of Android  applications</vt:lpstr>
      <vt:lpstr>Features of Android</vt:lpstr>
      <vt:lpstr>Features of Android (con...)</vt:lpstr>
      <vt:lpstr>Features of Android (con...)</vt:lpstr>
      <vt:lpstr>What does it have that other’s  don’t?</vt:lpstr>
      <vt:lpstr>MVC2</vt:lpstr>
      <vt:lpstr>5. Architecture</vt:lpstr>
      <vt:lpstr>Android S/W Stack -  Applications</vt:lpstr>
      <vt:lpstr>Android S/W Stack – Application Framework</vt:lpstr>
      <vt:lpstr>PowerPoint Presentation</vt:lpstr>
      <vt:lpstr>Android S/W Stack – App Framework (Cont)</vt:lpstr>
      <vt:lpstr>Android S/W Stack - Libraries</vt:lpstr>
      <vt:lpstr>Android S/W Stack - Runtime</vt:lpstr>
      <vt:lpstr>Android S/W Stack – Runtime  (Cont)</vt:lpstr>
      <vt:lpstr>Android S/W Stack – Runtime  (Cont)</vt:lpstr>
      <vt:lpstr>Android S/W Stack – Linux  Kernel</vt:lpstr>
      <vt:lpstr>Android S/W Stack – Linux  Kernel </vt:lpstr>
      <vt:lpstr>Android development setup</vt:lpstr>
      <vt:lpstr>Application Fundamentals</vt:lpstr>
      <vt:lpstr>Applications</vt:lpstr>
      <vt:lpstr>6. UI Layouts</vt:lpstr>
      <vt:lpstr>UI Layouts (con…)</vt:lpstr>
      <vt:lpstr>UI Layouts (con…)</vt:lpstr>
      <vt:lpstr>UI Layouts (con…)</vt:lpstr>
      <vt:lpstr>A simple XML file having  LinearLayout</vt:lpstr>
      <vt:lpstr>LinearLayout (con…)</vt:lpstr>
      <vt:lpstr>Layout Types</vt:lpstr>
      <vt:lpstr>Linear Layout</vt:lpstr>
      <vt:lpstr>Attributes</vt:lpstr>
      <vt:lpstr>Example</vt:lpstr>
      <vt:lpstr>Output</vt:lpstr>
      <vt:lpstr>Relative Layout</vt:lpstr>
      <vt:lpstr>Attributes</vt:lpstr>
      <vt:lpstr>Example</vt:lpstr>
      <vt:lpstr>Output</vt:lpstr>
      <vt:lpstr>Table Layout</vt:lpstr>
      <vt:lpstr>Attributes</vt:lpstr>
      <vt:lpstr>Example</vt:lpstr>
      <vt:lpstr>Output</vt:lpstr>
      <vt:lpstr>Absolute Layout</vt:lpstr>
      <vt:lpstr>Attributes</vt:lpstr>
      <vt:lpstr>Example</vt:lpstr>
      <vt:lpstr>Output</vt:lpstr>
      <vt:lpstr>Frame Layout</vt:lpstr>
      <vt:lpstr>Example</vt:lpstr>
      <vt:lpstr>Output</vt:lpstr>
      <vt:lpstr>List View</vt:lpstr>
      <vt:lpstr>Attributes</vt:lpstr>
      <vt:lpstr>Example</vt:lpstr>
      <vt:lpstr>Output</vt:lpstr>
      <vt:lpstr>Grid View</vt:lpstr>
      <vt:lpstr>Grid View (con…)</vt:lpstr>
      <vt:lpstr>Attributes</vt:lpstr>
      <vt:lpstr>Example</vt:lpstr>
      <vt:lpstr>Output</vt:lpstr>
      <vt:lpstr>7. UI Controls / Widgets</vt:lpstr>
      <vt:lpstr>UI Controls (con…)</vt:lpstr>
      <vt:lpstr>UI Controls (con…)</vt:lpstr>
      <vt:lpstr>TextView Control</vt:lpstr>
      <vt:lpstr>Attributes</vt:lpstr>
      <vt:lpstr>Example</vt:lpstr>
      <vt:lpstr>Output</vt:lpstr>
      <vt:lpstr>EditText Control</vt:lpstr>
      <vt:lpstr>Attributes</vt:lpstr>
      <vt:lpstr>Example</vt:lpstr>
      <vt:lpstr>Output</vt:lpstr>
      <vt:lpstr>Button Control</vt:lpstr>
      <vt:lpstr>Attributes</vt:lpstr>
      <vt:lpstr>Example</vt:lpstr>
      <vt:lpstr>Example (con…)</vt:lpstr>
      <vt:lpstr>Output</vt:lpstr>
      <vt:lpstr>ImageButton Control</vt:lpstr>
      <vt:lpstr>Attributes</vt:lpstr>
      <vt:lpstr>Example</vt:lpstr>
      <vt:lpstr>Example (con…)</vt:lpstr>
      <vt:lpstr>Output</vt:lpstr>
      <vt:lpstr>ToggleButton Control</vt:lpstr>
      <vt:lpstr>Attributes</vt:lpstr>
      <vt:lpstr>Example</vt:lpstr>
      <vt:lpstr>Example (con…)</vt:lpstr>
      <vt:lpstr>Output</vt:lpstr>
      <vt:lpstr>AutoCompleteTextView  Control</vt:lpstr>
      <vt:lpstr>Attributes</vt:lpstr>
      <vt:lpstr>Example</vt:lpstr>
      <vt:lpstr>Example (con…)</vt:lpstr>
      <vt:lpstr>Output</vt:lpstr>
      <vt:lpstr>CheckBox Control</vt:lpstr>
      <vt:lpstr>Attributes</vt:lpstr>
      <vt:lpstr>Example</vt:lpstr>
      <vt:lpstr>Example (con…)</vt:lpstr>
      <vt:lpstr>Output</vt:lpstr>
      <vt:lpstr>RadioButton Control</vt:lpstr>
      <vt:lpstr>Example</vt:lpstr>
      <vt:lpstr>Example (con…)</vt:lpstr>
      <vt:lpstr>Output</vt:lpstr>
      <vt:lpstr>RadioGroup Control</vt:lpstr>
      <vt:lpstr>Progress Bar Control</vt:lpstr>
      <vt:lpstr>ProgressDialog class methods</vt:lpstr>
      <vt:lpstr>Example</vt:lpstr>
      <vt:lpstr>Example (con…)</vt:lpstr>
      <vt:lpstr>Example (con…)</vt:lpstr>
      <vt:lpstr>Output</vt:lpstr>
      <vt:lpstr>Spinner Control</vt:lpstr>
      <vt:lpstr>Example</vt:lpstr>
      <vt:lpstr>Example (con…)</vt:lpstr>
      <vt:lpstr>Example (con…)</vt:lpstr>
      <vt:lpstr>Output</vt:lpstr>
      <vt:lpstr>TimePicker Control</vt:lpstr>
      <vt:lpstr>Methods</vt:lpstr>
      <vt:lpstr>Example</vt:lpstr>
      <vt:lpstr>Output</vt:lpstr>
      <vt:lpstr>DatePicker Control</vt:lpstr>
      <vt:lpstr>Methods</vt:lpstr>
      <vt:lpstr>Example</vt:lpstr>
      <vt:lpstr>8. Event Handling</vt:lpstr>
      <vt:lpstr>Event Handling (con…)</vt:lpstr>
      <vt:lpstr>Event Handling (con…)</vt:lpstr>
      <vt:lpstr>Event Listeners &amp; Event  Handlers</vt:lpstr>
      <vt:lpstr>Event Listeners &amp; Event Handlers (con…)</vt:lpstr>
      <vt:lpstr>Event Listeners Registration</vt:lpstr>
      <vt:lpstr>Example</vt:lpstr>
      <vt:lpstr>Example (con…)</vt:lpstr>
      <vt:lpstr>Example (con…)</vt:lpstr>
      <vt:lpstr>Example (con…)</vt:lpstr>
      <vt:lpstr>9. Tools - Eclipse IDE</vt:lpstr>
      <vt:lpstr>Eclipse IDE (con…)</vt:lpstr>
      <vt:lpstr>New Android Project Creation</vt:lpstr>
      <vt:lpstr>Giving Name Application /</vt:lpstr>
      <vt:lpstr>Con…</vt:lpstr>
      <vt:lpstr>Icon Customization</vt:lpstr>
      <vt:lpstr>Customized Icon</vt:lpstr>
      <vt:lpstr>Activity type selection</vt:lpstr>
      <vt:lpstr>Customize the activity name</vt:lpstr>
      <vt:lpstr>Default code appear in Eclipse  IDE</vt:lpstr>
      <vt:lpstr>Creating AVD Manager</vt:lpstr>
      <vt:lpstr>AVD Configuration</vt:lpstr>
      <vt:lpstr>Launching the AVD</vt:lpstr>
      <vt:lpstr>Launching the AVD (con…)</vt:lpstr>
      <vt:lpstr>AVD – Emulator</vt:lpstr>
      <vt:lpstr>Configure the Logcat</vt:lpstr>
      <vt:lpstr>Application running status  displayed in Logcat</vt:lpstr>
      <vt:lpstr>Output</vt:lpstr>
      <vt:lpstr>10. Application Structure</vt:lpstr>
      <vt:lpstr>Application Structure (con…)</vt:lpstr>
      <vt:lpstr>Application Structure (con…)</vt:lpstr>
      <vt:lpstr>Application Structure (con…)</vt:lpstr>
      <vt:lpstr>Application Structure (con…)</vt:lpstr>
      <vt:lpstr>11. AndroidManifest</vt:lpstr>
      <vt:lpstr>AndroidManifest (con…)</vt:lpstr>
      <vt:lpstr>AndroidManifest (con…)</vt:lpstr>
      <vt:lpstr>AndroidManifest (con…)</vt:lpstr>
      <vt:lpstr>AndroidManifest (con…)</vt:lpstr>
      <vt:lpstr>AndroidManifest (con…)</vt:lpstr>
      <vt:lpstr>Practices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VISHNU SAI</cp:lastModifiedBy>
  <cp:revision>89</cp:revision>
  <dcterms:created xsi:type="dcterms:W3CDTF">2020-08-09T18:46:14Z</dcterms:created>
  <dcterms:modified xsi:type="dcterms:W3CDTF">2023-07-20T16:27:15Z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2016-07-12T00:00:00Z</vt:filetime>
  </property>
  <property fmtid="{D5CDD505-2E9C-101B-9397-08002B2CF9AE}" pid="3" name="Creator">
    <vt:lpwstr>Online2PDF.com</vt:lpwstr>
  </property>
  <property fmtid="{D5CDD505-2E9C-101B-9397-08002B2CF9AE}" pid="4" name="LastSaved">
    <vt:filetime>2016-07-12T00:00:00Z</vt:filetime>
  </property>
</Properties>
</file>